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s/slide47.xml" ContentType="application/vnd.openxmlformats-officedocument.presentationml.slide+xml"/>
  <Override PartName="/ppt/slides/slide56.xml" ContentType="application/vnd.openxmlformats-officedocument.presentationml.slide+xml"/>
  <Override PartName="/ppt/slides/slide58.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s/slide45.xml" ContentType="application/vnd.openxmlformats-officedocument.presentationml.slide+xml"/>
  <Override PartName="/ppt/slides/slide54.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slides/slide5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49.xml" ContentType="application/vnd.openxmlformats-officedocument.presentationml.slide+xml"/>
  <Override PartName="/ppt/slides/slide5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Override PartName="/ppt/slideLayouts/slideLayout3.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0.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312" r:id="rId5"/>
    <p:sldId id="259" r:id="rId6"/>
    <p:sldId id="260" r:id="rId7"/>
    <p:sldId id="261" r:id="rId8"/>
    <p:sldId id="262" r:id="rId9"/>
    <p:sldId id="263" r:id="rId10"/>
    <p:sldId id="264" r:id="rId11"/>
    <p:sldId id="265" r:id="rId12"/>
    <p:sldId id="267" r:id="rId13"/>
    <p:sldId id="268" r:id="rId14"/>
    <p:sldId id="317" r:id="rId15"/>
    <p:sldId id="269" r:id="rId16"/>
    <p:sldId id="272" r:id="rId17"/>
    <p:sldId id="273" r:id="rId18"/>
    <p:sldId id="318" r:id="rId19"/>
    <p:sldId id="275" r:id="rId20"/>
    <p:sldId id="274" r:id="rId21"/>
    <p:sldId id="276" r:id="rId22"/>
    <p:sldId id="277" r:id="rId23"/>
    <p:sldId id="278" r:id="rId24"/>
    <p:sldId id="279" r:id="rId25"/>
    <p:sldId id="280" r:id="rId26"/>
    <p:sldId id="281" r:id="rId27"/>
    <p:sldId id="282" r:id="rId28"/>
    <p:sldId id="291" r:id="rId29"/>
    <p:sldId id="292" r:id="rId30"/>
    <p:sldId id="303" r:id="rId31"/>
    <p:sldId id="304" r:id="rId32"/>
    <p:sldId id="305" r:id="rId33"/>
    <p:sldId id="283" r:id="rId34"/>
    <p:sldId id="284" r:id="rId35"/>
    <p:sldId id="286" r:id="rId36"/>
    <p:sldId id="289" r:id="rId37"/>
    <p:sldId id="290" r:id="rId38"/>
    <p:sldId id="293" r:id="rId39"/>
    <p:sldId id="294" r:id="rId40"/>
    <p:sldId id="295" r:id="rId41"/>
    <p:sldId id="297" r:id="rId42"/>
    <p:sldId id="298" r:id="rId43"/>
    <p:sldId id="296" r:id="rId44"/>
    <p:sldId id="299" r:id="rId45"/>
    <p:sldId id="300" r:id="rId46"/>
    <p:sldId id="301" r:id="rId47"/>
    <p:sldId id="302" r:id="rId48"/>
    <p:sldId id="287" r:id="rId49"/>
    <p:sldId id="288" r:id="rId50"/>
    <p:sldId id="319" r:id="rId51"/>
    <p:sldId id="306" r:id="rId52"/>
    <p:sldId id="310" r:id="rId53"/>
    <p:sldId id="307" r:id="rId54"/>
    <p:sldId id="308" r:id="rId55"/>
    <p:sldId id="309" r:id="rId56"/>
    <p:sldId id="313" r:id="rId57"/>
    <p:sldId id="311" r:id="rId58"/>
    <p:sldId id="315" r:id="rId59"/>
    <p:sldId id="314" r:id="rId60"/>
    <p:sldId id="320" r:id="rId61"/>
    <p:sldId id="321" r:id="rId62"/>
    <p:sldId id="322" r:id="rId6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 xmlns:p14="http://schemas.microsoft.com/office/powerpoint/2010/main">
        <p14:section name="Default Section" id="{FFF84F15-A06E-4582-9DB5-0365E6A2323F}">
          <p14:sldIdLst>
            <p14:sldId id="256"/>
            <p14:sldId id="257"/>
            <p14:sldId id="258"/>
            <p14:sldId id="312"/>
            <p14:sldId id="259"/>
            <p14:sldId id="260"/>
            <p14:sldId id="261"/>
            <p14:sldId id="262"/>
            <p14:sldId id="263"/>
            <p14:sldId id="264"/>
            <p14:sldId id="265"/>
            <p14:sldId id="267"/>
            <p14:sldId id="268"/>
            <p14:sldId id="317"/>
            <p14:sldId id="269"/>
            <p14:sldId id="272"/>
            <p14:sldId id="273"/>
            <p14:sldId id="318"/>
            <p14:sldId id="275"/>
            <p14:sldId id="274"/>
            <p14:sldId id="276"/>
            <p14:sldId id="277"/>
            <p14:sldId id="278"/>
            <p14:sldId id="279"/>
            <p14:sldId id="280"/>
            <p14:sldId id="281"/>
            <p14:sldId id="282"/>
            <p14:sldId id="291"/>
            <p14:sldId id="292"/>
            <p14:sldId id="303"/>
            <p14:sldId id="304"/>
            <p14:sldId id="305"/>
            <p14:sldId id="283"/>
            <p14:sldId id="284"/>
            <p14:sldId id="286"/>
            <p14:sldId id="289"/>
            <p14:sldId id="290"/>
            <p14:sldId id="293"/>
            <p14:sldId id="294"/>
            <p14:sldId id="295"/>
            <p14:sldId id="297"/>
            <p14:sldId id="298"/>
            <p14:sldId id="296"/>
          </p14:sldIdLst>
        </p14:section>
        <p14:section name="Untitled Section" id="{1398D701-4A4F-41AA-B9CE-8F21E4017E2F}">
          <p14:sldIdLst>
            <p14:sldId id="299"/>
            <p14:sldId id="300"/>
            <p14:sldId id="301"/>
            <p14:sldId id="302"/>
            <p14:sldId id="287"/>
            <p14:sldId id="288"/>
            <p14:sldId id="319"/>
            <p14:sldId id="306"/>
            <p14:sldId id="310"/>
            <p14:sldId id="307"/>
            <p14:sldId id="308"/>
            <p14:sldId id="309"/>
            <p14:sldId id="313"/>
            <p14:sldId id="311"/>
            <p14:sldId id="315"/>
            <p14:sldId id="314"/>
            <p14:sldId id="320"/>
            <p14:sldId id="321"/>
            <p14:sldId id="322"/>
          </p14:sldIdLst>
        </p14:section>
      </p14:sectionLst>
    </p:ext>
    <p:ext uri="{EFAFB233-063F-42B5-8137-9DF3F51BA10A}">
      <p15:sld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 xmlns:p14="http://schemas.microsoft.com/office/powerpoint/2010/main" val="0"/>
    </p:ext>
    <p:ext uri="{D31A062A-798A-4329-ABDD-BBA856620510}">
      <p14:defaultImageDpi xmlns="" xmlns:p14="http://schemas.microsoft.com/office/powerpoint/2010/main" val="32767"/>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horzBarState="maximized">
    <p:restoredLeft sz="14995" autoAdjust="0"/>
    <p:restoredTop sz="94660"/>
  </p:normalViewPr>
  <p:slideViewPr>
    <p:cSldViewPr snapToGrid="0">
      <p:cViewPr varScale="1">
        <p:scale>
          <a:sx n="87" d="100"/>
          <a:sy n="87" d="100"/>
        </p:scale>
        <p:origin x="-528" y="-86"/>
      </p:cViewPr>
      <p:guideLst>
        <p:guide orient="horz" pos="2160"/>
        <p:guide pos="3840"/>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03504" y="770467"/>
            <a:ext cx="10782300" cy="3352800"/>
          </a:xfrm>
        </p:spPr>
        <p:txBody>
          <a:bodyPr anchor="b">
            <a:noAutofit/>
          </a:bodyPr>
          <a:lstStyle>
            <a:lvl1pPr algn="l">
              <a:lnSpc>
                <a:spcPct val="80000"/>
              </a:lnSpc>
              <a:defRPr sz="8800" spc="-12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667512" y="4206876"/>
            <a:ext cx="9228201" cy="1645920"/>
          </a:xfrm>
        </p:spPr>
        <p:txBody>
          <a:bodyPr>
            <a:normAutofit/>
          </a:bodyPr>
          <a:lstStyle>
            <a:lvl1pPr marL="0" indent="0" algn="l">
              <a:buNone/>
              <a:defRPr sz="3200">
                <a:solidFill>
                  <a:schemeClr val="bg1"/>
                </a:solidFill>
                <a:latin typeface="+mj-lt"/>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lvl1pPr>
              <a:defRPr>
                <a:solidFill>
                  <a:srgbClr val="FFFFFF">
                    <a:alpha val="80000"/>
                  </a:srgbClr>
                </a:solidFill>
              </a:defRPr>
            </a:lvl1pPr>
          </a:lstStyle>
          <a:p>
            <a:fld id="{DDC36DC3-3F01-450B-A8B8-CEB588AAC67A}" type="datetimeFigureOut">
              <a:rPr lang="en-IN" smtClean="0"/>
              <a:pPr/>
              <a:t>19-01-2023</a:t>
            </a:fld>
            <a:endParaRPr lang="en-IN"/>
          </a:p>
        </p:txBody>
      </p:sp>
      <p:sp>
        <p:nvSpPr>
          <p:cNvPr id="8" name="Footer Placeholder 7"/>
          <p:cNvSpPr>
            <a:spLocks noGrp="1"/>
          </p:cNvSpPr>
          <p:nvPr>
            <p:ph type="ftr" sz="quarter" idx="11"/>
          </p:nvPr>
        </p:nvSpPr>
        <p:spPr/>
        <p:txBody>
          <a:bodyPr/>
          <a:lstStyle>
            <a:lvl1pPr>
              <a:defRPr>
                <a:solidFill>
                  <a:srgbClr val="FFFFFF">
                    <a:alpha val="80000"/>
                  </a:srgbClr>
                </a:solidFill>
              </a:defRPr>
            </a:lvl1pPr>
          </a:lstStyle>
          <a:p>
            <a:endParaRPr lang="en-IN"/>
          </a:p>
        </p:txBody>
      </p:sp>
      <p:sp>
        <p:nvSpPr>
          <p:cNvPr id="9" name="Slide Number Placeholder 8"/>
          <p:cNvSpPr>
            <a:spLocks noGrp="1"/>
          </p:cNvSpPr>
          <p:nvPr>
            <p:ph type="sldNum" sz="quarter" idx="12"/>
          </p:nvPr>
        </p:nvSpPr>
        <p:spPr/>
        <p:txBody>
          <a:bodyPr/>
          <a:lstStyle>
            <a:lvl1pPr>
              <a:defRPr>
                <a:solidFill>
                  <a:srgbClr val="FFFFFF">
                    <a:alpha val="25000"/>
                  </a:srgbClr>
                </a:solidFill>
              </a:defRPr>
            </a:lvl1pPr>
          </a:lstStyle>
          <a:p>
            <a:fld id="{106D9271-670D-448D-BF85-0965812323ED}" type="slidenum">
              <a:rPr lang="en-IN" smtClean="0"/>
              <a:pPr/>
              <a:t>‹#›</a:t>
            </a:fld>
            <a:endParaRPr lang="en-IN"/>
          </a:p>
        </p:txBody>
      </p:sp>
    </p:spTree>
    <p:extLst>
      <p:ext uri="{BB962C8B-B14F-4D97-AF65-F5344CB8AC3E}">
        <p14:creationId xmlns="" xmlns:p14="http://schemas.microsoft.com/office/powerpoint/2010/main" val="28105759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DC36DC3-3F01-450B-A8B8-CEB588AAC67A}" type="datetimeFigureOut">
              <a:rPr lang="en-IN" smtClean="0"/>
              <a:pPr/>
              <a:t>19-01-2023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06D9271-670D-448D-BF85-0965812323ED}" type="slidenum">
              <a:rPr lang="en-IN" smtClean="0"/>
              <a:pPr/>
              <a:t>‹#›</a:t>
            </a:fld>
            <a:endParaRPr lang="en-IN"/>
          </a:p>
        </p:txBody>
      </p:sp>
    </p:spTree>
    <p:extLst>
      <p:ext uri="{BB962C8B-B14F-4D97-AF65-F5344CB8AC3E}">
        <p14:creationId xmlns="" xmlns:p14="http://schemas.microsoft.com/office/powerpoint/2010/main" val="33851328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43950" y="695325"/>
            <a:ext cx="2628900" cy="48006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1525" y="714375"/>
            <a:ext cx="7734300" cy="54006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DC36DC3-3F01-450B-A8B8-CEB588AAC67A}" type="datetimeFigureOut">
              <a:rPr lang="en-IN" smtClean="0"/>
              <a:pPr/>
              <a:t>19-01-2023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06D9271-670D-448D-BF85-0965812323ED}" type="slidenum">
              <a:rPr lang="en-IN" smtClean="0"/>
              <a:pPr/>
              <a:t>‹#›</a:t>
            </a:fld>
            <a:endParaRPr lang="en-IN"/>
          </a:p>
        </p:txBody>
      </p:sp>
    </p:spTree>
    <p:extLst>
      <p:ext uri="{BB962C8B-B14F-4D97-AF65-F5344CB8AC3E}">
        <p14:creationId xmlns="" xmlns:p14="http://schemas.microsoft.com/office/powerpoint/2010/main" val="8978583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DC36DC3-3F01-450B-A8B8-CEB588AAC67A}" type="datetimeFigureOut">
              <a:rPr lang="en-IN" smtClean="0"/>
              <a:pPr/>
              <a:t>19-01-2023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06D9271-670D-448D-BF85-0965812323ED}" type="slidenum">
              <a:rPr lang="en-IN" smtClean="0"/>
              <a:pPr/>
              <a:t>‹#›</a:t>
            </a:fld>
            <a:endParaRPr lang="en-IN"/>
          </a:p>
        </p:txBody>
      </p:sp>
    </p:spTree>
    <p:extLst>
      <p:ext uri="{BB962C8B-B14F-4D97-AF65-F5344CB8AC3E}">
        <p14:creationId xmlns="" xmlns:p14="http://schemas.microsoft.com/office/powerpoint/2010/main" val="8447724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3504" y="767419"/>
            <a:ext cx="10780776" cy="3355848"/>
          </a:xfrm>
        </p:spPr>
        <p:txBody>
          <a:bodyPr anchor="b">
            <a:normAutofit/>
          </a:bodyPr>
          <a:lstStyle>
            <a:lvl1pPr>
              <a:lnSpc>
                <a:spcPct val="80000"/>
              </a:lnSpc>
              <a:defRPr sz="8800" b="0" baseline="0">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667512" y="4204209"/>
            <a:ext cx="9226296" cy="1645920"/>
          </a:xfrm>
        </p:spPr>
        <p:txBody>
          <a:bodyPr anchor="t">
            <a:normAutofit/>
          </a:bodyPr>
          <a:lstStyle>
            <a:lvl1pPr marL="0" indent="0">
              <a:buNone/>
              <a:defRPr sz="3200">
                <a:solidFill>
                  <a:schemeClr val="tx1"/>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DC36DC3-3F01-450B-A8B8-CEB588AAC67A}" type="datetimeFigureOut">
              <a:rPr lang="en-IN" smtClean="0"/>
              <a:pPr/>
              <a:t>19-01-2023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06D9271-670D-448D-BF85-0965812323ED}" type="slidenum">
              <a:rPr lang="en-IN" smtClean="0"/>
              <a:pPr/>
              <a:t>‹#›</a:t>
            </a:fld>
            <a:endParaRPr lang="en-IN"/>
          </a:p>
        </p:txBody>
      </p:sp>
    </p:spTree>
    <p:extLst>
      <p:ext uri="{BB962C8B-B14F-4D97-AF65-F5344CB8AC3E}">
        <p14:creationId xmlns="" xmlns:p14="http://schemas.microsoft.com/office/powerpoint/2010/main" val="20580906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6656"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011330"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DC36DC3-3F01-450B-A8B8-CEB588AAC67A}" type="datetimeFigureOut">
              <a:rPr lang="en-IN" smtClean="0"/>
              <a:pPr/>
              <a:t>19-01-2023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06D9271-670D-448D-BF85-0965812323ED}" type="slidenum">
              <a:rPr lang="en-IN" smtClean="0"/>
              <a:pPr/>
              <a:t>‹#›</a:t>
            </a:fld>
            <a:endParaRPr lang="en-IN"/>
          </a:p>
        </p:txBody>
      </p:sp>
    </p:spTree>
    <p:extLst>
      <p:ext uri="{BB962C8B-B14F-4D97-AF65-F5344CB8AC3E}">
        <p14:creationId xmlns="" xmlns:p14="http://schemas.microsoft.com/office/powerpoint/2010/main" val="24152477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676656" y="2040467"/>
            <a:ext cx="4663440" cy="723400"/>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6656" y="2753084"/>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07608" y="2038435"/>
            <a:ext cx="4663440" cy="722376"/>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007608" y="2750990"/>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DC36DC3-3F01-450B-A8B8-CEB588AAC67A}" type="datetimeFigureOut">
              <a:rPr lang="en-IN" smtClean="0"/>
              <a:pPr/>
              <a:t>19-01-2023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106D9271-670D-448D-BF85-0965812323ED}" type="slidenum">
              <a:rPr lang="en-IN" smtClean="0"/>
              <a:pPr/>
              <a:t>‹#›</a:t>
            </a:fld>
            <a:endParaRPr lang="en-IN"/>
          </a:p>
        </p:txBody>
      </p:sp>
    </p:spTree>
    <p:extLst>
      <p:ext uri="{BB962C8B-B14F-4D97-AF65-F5344CB8AC3E}">
        <p14:creationId xmlns="" xmlns:p14="http://schemas.microsoft.com/office/powerpoint/2010/main" val="15606359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DC36DC3-3F01-450B-A8B8-CEB588AAC67A}" type="datetimeFigureOut">
              <a:rPr lang="en-IN" smtClean="0"/>
              <a:pPr/>
              <a:t>19-01-2023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106D9271-670D-448D-BF85-0965812323ED}" type="slidenum">
              <a:rPr lang="en-IN" smtClean="0"/>
              <a:pPr/>
              <a:t>‹#›</a:t>
            </a:fld>
            <a:endParaRPr lang="en-IN"/>
          </a:p>
        </p:txBody>
      </p:sp>
    </p:spTree>
    <p:extLst>
      <p:ext uri="{BB962C8B-B14F-4D97-AF65-F5344CB8AC3E}">
        <p14:creationId xmlns="" xmlns:p14="http://schemas.microsoft.com/office/powerpoint/2010/main" val="29316941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DC36DC3-3F01-450B-A8B8-CEB588AAC67A}" type="datetimeFigureOut">
              <a:rPr lang="en-IN" smtClean="0"/>
              <a:pPr/>
              <a:t>19-01-2023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106D9271-670D-448D-BF85-0965812323ED}" type="slidenum">
              <a:rPr lang="en-IN" smtClean="0"/>
              <a:pPr/>
              <a:t>‹#›</a:t>
            </a:fld>
            <a:endParaRPr lang="en-IN"/>
          </a:p>
        </p:txBody>
      </p:sp>
    </p:spTree>
    <p:extLst>
      <p:ext uri="{BB962C8B-B14F-4D97-AF65-F5344CB8AC3E}">
        <p14:creationId xmlns="" xmlns:p14="http://schemas.microsoft.com/office/powerpoint/2010/main" val="17042597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Rectangle 1"/>
          <p:cNvSpPr/>
          <p:nvPr/>
        </p:nvSpPr>
        <p:spPr>
          <a:xfrm>
            <a:off x="7620000" y="0"/>
            <a:ext cx="457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9" name="Title 8"/>
          <p:cNvSpPr>
            <a:spLocks noGrp="1"/>
          </p:cNvSpPr>
          <p:nvPr>
            <p:ph type="title"/>
          </p:nvPr>
        </p:nvSpPr>
        <p:spPr>
          <a:xfrm>
            <a:off x="8261404" y="542282"/>
            <a:ext cx="3383280" cy="1920240"/>
          </a:xfrm>
        </p:spPr>
        <p:txBody>
          <a:bodyPr anchor="b">
            <a:noAutofit/>
          </a:bodyPr>
          <a:lstStyle>
            <a:lvl1pPr>
              <a:lnSpc>
                <a:spcPct val="85000"/>
              </a:lnSpc>
              <a:defRPr sz="400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762000" y="762000"/>
            <a:ext cx="6096000" cy="45720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275982" y="2511813"/>
            <a:ext cx="3398520" cy="3126987"/>
          </a:xfrm>
        </p:spPr>
        <p:txBody>
          <a:bodyPr>
            <a:normAutofit/>
          </a:bodyPr>
          <a:lstStyle>
            <a:lvl1pPr marL="0" marR="0" indent="0" algn="l" defTabSz="914400" rtl="0" eaLnBrk="1" fontAlgn="auto" latinLnBrk="0" hangingPunct="1">
              <a:lnSpc>
                <a:spcPct val="100000"/>
              </a:lnSpc>
              <a:spcBef>
                <a:spcPts val="1200"/>
              </a:spcBef>
              <a:spcAft>
                <a:spcPts val="0"/>
              </a:spcAft>
              <a:buClrTx/>
              <a:buSzTx/>
              <a:buFontTx/>
              <a:buNone/>
              <a:tabLst/>
              <a:defRPr sz="18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1400"/>
              </a:spcBef>
              <a:spcAft>
                <a:spcPts val="0"/>
              </a:spcAft>
              <a:buClrTx/>
              <a:buSzTx/>
              <a:buFontTx/>
              <a:buNone/>
              <a:tabLst/>
              <a:defRPr/>
            </a:pPr>
            <a:r>
              <a:rPr lang="en-US"/>
              <a:t>Click to edit Master text styles</a:t>
            </a:r>
          </a:p>
        </p:txBody>
      </p:sp>
      <p:sp>
        <p:nvSpPr>
          <p:cNvPr id="5" name="Date Placeholder 4"/>
          <p:cNvSpPr>
            <a:spLocks noGrp="1"/>
          </p:cNvSpPr>
          <p:nvPr>
            <p:ph type="dt" sz="half" idx="10"/>
          </p:nvPr>
        </p:nvSpPr>
        <p:spPr/>
        <p:txBody>
          <a:bodyPr/>
          <a:lstStyle/>
          <a:p>
            <a:fld id="{DDC36DC3-3F01-450B-A8B8-CEB588AAC67A}" type="datetimeFigureOut">
              <a:rPr lang="en-IN" smtClean="0"/>
              <a:pPr/>
              <a:t>19-01-2023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lvl1pPr>
              <a:defRPr>
                <a:solidFill>
                  <a:srgbClr val="FFFFFF">
                    <a:alpha val="20000"/>
                  </a:srgbClr>
                </a:solidFill>
              </a:defRPr>
            </a:lvl1pPr>
          </a:lstStyle>
          <a:p>
            <a:fld id="{106D9271-670D-448D-BF85-0965812323ED}" type="slidenum">
              <a:rPr lang="en-IN" smtClean="0"/>
              <a:pPr/>
              <a:t>‹#›</a:t>
            </a:fld>
            <a:endParaRPr lang="en-IN"/>
          </a:p>
        </p:txBody>
      </p:sp>
    </p:spTree>
    <p:extLst>
      <p:ext uri="{BB962C8B-B14F-4D97-AF65-F5344CB8AC3E}">
        <p14:creationId xmlns="" xmlns:p14="http://schemas.microsoft.com/office/powerpoint/2010/main" val="13730913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49224" y="5418667"/>
            <a:ext cx="10780776" cy="613283"/>
          </a:xfrm>
        </p:spPr>
        <p:txBody>
          <a:bodyPr anchor="b">
            <a:normAutofit/>
          </a:bodyPr>
          <a:lstStyle>
            <a:lvl1pPr>
              <a:defRPr sz="32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12192000" cy="5330952"/>
          </a:xfrm>
          <a:solidFill>
            <a:schemeClr val="accent1">
              <a:lumMod val="40000"/>
              <a:lumOff val="60000"/>
            </a:schemeClr>
          </a:solidFill>
        </p:spPr>
        <p:txBody>
          <a:bodyPr anchor="t"/>
          <a:lstStyle>
            <a:lvl1pPr marL="0" indent="0" algn="ctr">
              <a:spcBef>
                <a:spcPts val="800"/>
              </a:spcBef>
              <a:buNone/>
              <a:defRPr sz="3200">
                <a:solidFill>
                  <a:schemeClr val="tx1">
                    <a:lumMod val="75000"/>
                    <a:lumOff val="2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76656" y="5909735"/>
            <a:ext cx="9229344" cy="533400"/>
          </a:xfrm>
        </p:spPr>
        <p:txBody>
          <a:bodyPr>
            <a:normAutofit/>
          </a:bodyPr>
          <a:lstStyle>
            <a:lvl1pPr marL="0" indent="0">
              <a:lnSpc>
                <a:spcPct val="90000"/>
              </a:lnSpc>
              <a:buNone/>
              <a:defRPr sz="14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2" name="Date Placeholder 11"/>
          <p:cNvSpPr>
            <a:spLocks noGrp="1"/>
          </p:cNvSpPr>
          <p:nvPr>
            <p:ph type="dt" sz="half" idx="10"/>
          </p:nvPr>
        </p:nvSpPr>
        <p:spPr/>
        <p:txBody>
          <a:bodyPr/>
          <a:lstStyle>
            <a:lvl1pPr>
              <a:defRPr>
                <a:solidFill>
                  <a:srgbClr val="FFFFFF">
                    <a:alpha val="80000"/>
                  </a:srgbClr>
                </a:solidFill>
              </a:defRPr>
            </a:lvl1pPr>
          </a:lstStyle>
          <a:p>
            <a:fld id="{DDC36DC3-3F01-450B-A8B8-CEB588AAC67A}" type="datetimeFigureOut">
              <a:rPr lang="en-IN" smtClean="0"/>
              <a:pPr/>
              <a:t>19-01-2023</a:t>
            </a:fld>
            <a:endParaRPr lang="en-IN"/>
          </a:p>
        </p:txBody>
      </p:sp>
      <p:sp>
        <p:nvSpPr>
          <p:cNvPr id="13" name="Footer Placeholder 12"/>
          <p:cNvSpPr>
            <a:spLocks noGrp="1"/>
          </p:cNvSpPr>
          <p:nvPr>
            <p:ph type="ftr" sz="quarter" idx="11"/>
          </p:nvPr>
        </p:nvSpPr>
        <p:spPr/>
        <p:txBody>
          <a:bodyPr/>
          <a:lstStyle>
            <a:lvl1pPr>
              <a:defRPr>
                <a:solidFill>
                  <a:srgbClr val="FFFFFF">
                    <a:alpha val="80000"/>
                  </a:srgbClr>
                </a:solidFill>
              </a:defRPr>
            </a:lvl1pPr>
          </a:lstStyle>
          <a:p>
            <a:endParaRPr lang="en-IN"/>
          </a:p>
        </p:txBody>
      </p:sp>
      <p:sp>
        <p:nvSpPr>
          <p:cNvPr id="14" name="Slide Number Placeholder 13"/>
          <p:cNvSpPr>
            <a:spLocks noGrp="1"/>
          </p:cNvSpPr>
          <p:nvPr>
            <p:ph type="sldNum" sz="quarter" idx="12"/>
          </p:nvPr>
        </p:nvSpPr>
        <p:spPr/>
        <p:txBody>
          <a:bodyPr/>
          <a:lstStyle>
            <a:lvl1pPr>
              <a:defRPr>
                <a:solidFill>
                  <a:srgbClr val="FFFFFF">
                    <a:alpha val="25000"/>
                  </a:srgbClr>
                </a:solidFill>
              </a:defRPr>
            </a:lvl1pPr>
          </a:lstStyle>
          <a:p>
            <a:fld id="{106D9271-670D-448D-BF85-0965812323ED}" type="slidenum">
              <a:rPr lang="en-IN" smtClean="0"/>
              <a:pPr/>
              <a:t>‹#›</a:t>
            </a:fld>
            <a:endParaRPr lang="en-IN"/>
          </a:p>
        </p:txBody>
      </p:sp>
    </p:spTree>
    <p:extLst>
      <p:ext uri="{BB962C8B-B14F-4D97-AF65-F5344CB8AC3E}">
        <p14:creationId xmlns="" xmlns:p14="http://schemas.microsoft.com/office/powerpoint/2010/main" val="38196220"/>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57224" y="499533"/>
            <a:ext cx="10772775" cy="165819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76656" y="2011680"/>
            <a:ext cx="10753725" cy="376618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85800" y="6412447"/>
            <a:ext cx="4114800" cy="228600"/>
          </a:xfrm>
          <a:prstGeom prst="rect">
            <a:avLst/>
          </a:prstGeom>
        </p:spPr>
        <p:txBody>
          <a:bodyPr vert="horz" lIns="91440" tIns="45720" rIns="91440" bIns="45720" rtlCol="0" anchor="ctr"/>
          <a:lstStyle>
            <a:lvl1pPr algn="l">
              <a:defRPr sz="950">
                <a:solidFill>
                  <a:schemeClr val="tx1">
                    <a:alpha val="80000"/>
                  </a:schemeClr>
                </a:solidFill>
              </a:defRPr>
            </a:lvl1pPr>
          </a:lstStyle>
          <a:p>
            <a:fld id="{DDC36DC3-3F01-450B-A8B8-CEB588AAC67A}" type="datetimeFigureOut">
              <a:rPr lang="en-IN" smtClean="0"/>
              <a:pPr/>
              <a:t>19-01-2023</a:t>
            </a:fld>
            <a:endParaRPr lang="en-IN"/>
          </a:p>
        </p:txBody>
      </p:sp>
      <p:sp>
        <p:nvSpPr>
          <p:cNvPr id="5" name="Footer Placeholder 4"/>
          <p:cNvSpPr>
            <a:spLocks noGrp="1"/>
          </p:cNvSpPr>
          <p:nvPr>
            <p:ph type="ftr" sz="quarter" idx="3"/>
          </p:nvPr>
        </p:nvSpPr>
        <p:spPr>
          <a:xfrm>
            <a:off x="685800" y="6554697"/>
            <a:ext cx="5029200" cy="228600"/>
          </a:xfrm>
          <a:prstGeom prst="rect">
            <a:avLst/>
          </a:prstGeom>
        </p:spPr>
        <p:txBody>
          <a:bodyPr vert="horz" lIns="91440" tIns="45720" rIns="91440" bIns="45720" rtlCol="0" anchor="ctr"/>
          <a:lstStyle>
            <a:lvl1pPr algn="l">
              <a:defRPr sz="950" cap="all" baseline="0">
                <a:solidFill>
                  <a:schemeClr val="tx1">
                    <a:alpha val="80000"/>
                  </a:schemeClr>
                </a:solidFill>
              </a:defRPr>
            </a:lvl1pPr>
          </a:lstStyle>
          <a:p>
            <a:endParaRPr lang="en-IN"/>
          </a:p>
        </p:txBody>
      </p:sp>
      <p:sp>
        <p:nvSpPr>
          <p:cNvPr id="6" name="Slide Number Placeholder 5"/>
          <p:cNvSpPr>
            <a:spLocks noGrp="1"/>
          </p:cNvSpPr>
          <p:nvPr>
            <p:ph type="sldNum" sz="quarter" idx="4"/>
          </p:nvPr>
        </p:nvSpPr>
        <p:spPr>
          <a:xfrm>
            <a:off x="8763926" y="5876412"/>
            <a:ext cx="2926080" cy="1397039"/>
          </a:xfrm>
          <a:prstGeom prst="rect">
            <a:avLst/>
          </a:prstGeom>
        </p:spPr>
        <p:txBody>
          <a:bodyPr vert="horz" lIns="91440" tIns="45720" rIns="91440" bIns="45720" rtlCol="0" anchor="b"/>
          <a:lstStyle>
            <a:lvl1pPr algn="r">
              <a:defRPr sz="10300" b="0">
                <a:ln>
                  <a:noFill/>
                </a:ln>
                <a:solidFill>
                  <a:schemeClr val="accent1">
                    <a:alpha val="25000"/>
                  </a:schemeClr>
                </a:solidFill>
                <a:latin typeface="+mj-lt"/>
              </a:defRPr>
            </a:lvl1pPr>
          </a:lstStyle>
          <a:p>
            <a:fld id="{106D9271-670D-448D-BF85-0965812323ED}" type="slidenum">
              <a:rPr lang="en-IN" smtClean="0"/>
              <a:pPr/>
              <a:t>‹#›</a:t>
            </a:fld>
            <a:endParaRPr lang="en-IN"/>
          </a:p>
        </p:txBody>
      </p:sp>
    </p:spTree>
    <p:extLst>
      <p:ext uri="{BB962C8B-B14F-4D97-AF65-F5344CB8AC3E}">
        <p14:creationId xmlns="" xmlns:p14="http://schemas.microsoft.com/office/powerpoint/2010/main" val="330310715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p:titleStyle>
    <p:body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3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3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4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4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7.xml"/><Relationship Id="rId5" Type="http://schemas.openxmlformats.org/officeDocument/2006/relationships/image" Target="../media/image48.png"/><Relationship Id="rId4" Type="http://schemas.openxmlformats.org/officeDocument/2006/relationships/image" Target="../media/image47.png"/></Relationships>
</file>

<file path=ppt/slides/_rels/slide4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4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5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 Id="rId5" Type="http://schemas.openxmlformats.org/officeDocument/2006/relationships/image" Target="../media/image65.png"/><Relationship Id="rId4" Type="http://schemas.openxmlformats.org/officeDocument/2006/relationships/image" Target="../media/image64.png"/></Relationships>
</file>

<file path=ppt/slides/_rels/slide5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 Id="rId5" Type="http://schemas.openxmlformats.org/officeDocument/2006/relationships/image" Target="../media/image69.png"/><Relationship Id="rId4" Type="http://schemas.openxmlformats.org/officeDocument/2006/relationships/image" Target="../media/image68.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9BDE6EF-2E81-42D5-BB46-3748940EC4F7}"/>
              </a:ext>
            </a:extLst>
          </p:cNvPr>
          <p:cNvSpPr>
            <a:spLocks noGrp="1"/>
          </p:cNvSpPr>
          <p:nvPr>
            <p:ph type="ctrTitle"/>
          </p:nvPr>
        </p:nvSpPr>
        <p:spPr>
          <a:xfrm>
            <a:off x="640080" y="0"/>
            <a:ext cx="10566400" cy="1477108"/>
          </a:xfrm>
        </p:spPr>
        <p:txBody>
          <a:bodyPr>
            <a:normAutofit fontScale="90000"/>
          </a:bodyPr>
          <a:lstStyle/>
          <a:p>
            <a:r>
              <a:rPr lang="en-IN" sz="5400" b="1" dirty="0" smtClean="0">
                <a:solidFill>
                  <a:srgbClr val="FF0000"/>
                </a:solidFill>
                <a:latin typeface="Cavolini" panose="020B0502040204020203" pitchFamily="66" charset="0"/>
                <a:cs typeface="Cavolini" panose="020B0502040204020203" pitchFamily="66" charset="0"/>
              </a:rPr>
              <a:t>HOUSING: PRICE PREDICTION</a:t>
            </a:r>
            <a:br>
              <a:rPr lang="en-IN" sz="5400" b="1" dirty="0" smtClean="0">
                <a:solidFill>
                  <a:srgbClr val="FF0000"/>
                </a:solidFill>
                <a:latin typeface="Cavolini" panose="020B0502040204020203" pitchFamily="66" charset="0"/>
                <a:cs typeface="Cavolini" panose="020B0502040204020203" pitchFamily="66" charset="0"/>
              </a:rPr>
            </a:br>
            <a:r>
              <a:rPr lang="en-IN" sz="5400" b="1" dirty="0" smtClean="0">
                <a:solidFill>
                  <a:srgbClr val="FF0000"/>
                </a:solidFill>
                <a:latin typeface="Cavolini" panose="020B0502040204020203" pitchFamily="66" charset="0"/>
                <a:cs typeface="Cavolini" panose="020B0502040204020203" pitchFamily="66" charset="0"/>
              </a:rPr>
              <a:t>PROJECT</a:t>
            </a:r>
            <a:endParaRPr lang="en-IN" sz="5400" b="1" dirty="0">
              <a:solidFill>
                <a:srgbClr val="FF0000"/>
              </a:solidFill>
              <a:latin typeface="Cavolini" panose="020B0502040204020203" pitchFamily="66" charset="0"/>
              <a:cs typeface="Cavolini" panose="020B0502040204020203" pitchFamily="66" charset="0"/>
            </a:endParaRPr>
          </a:p>
        </p:txBody>
      </p:sp>
      <p:sp>
        <p:nvSpPr>
          <p:cNvPr id="3" name="Subtitle 2">
            <a:extLst>
              <a:ext uri="{FF2B5EF4-FFF2-40B4-BE49-F238E27FC236}">
                <a16:creationId xmlns="" xmlns:a16="http://schemas.microsoft.com/office/drawing/2014/main" id="{F7EA4CD9-F6F7-417F-9247-CDD93D8296FA}"/>
              </a:ext>
            </a:extLst>
          </p:cNvPr>
          <p:cNvSpPr>
            <a:spLocks noGrp="1"/>
          </p:cNvSpPr>
          <p:nvPr>
            <p:ph type="subTitle" idx="1"/>
          </p:nvPr>
        </p:nvSpPr>
        <p:spPr>
          <a:xfrm>
            <a:off x="9671538" y="4897314"/>
            <a:ext cx="2520462" cy="1811217"/>
          </a:xfrm>
        </p:spPr>
        <p:txBody>
          <a:bodyPr>
            <a:normAutofit/>
          </a:bodyPr>
          <a:lstStyle/>
          <a:p>
            <a:r>
              <a:rPr lang="en-IN" b="1" dirty="0">
                <a:solidFill>
                  <a:srgbClr val="FF0000"/>
                </a:solidFill>
              </a:rPr>
              <a:t>Submitted by:</a:t>
            </a:r>
          </a:p>
          <a:p>
            <a:r>
              <a:rPr lang="en-IN" b="1" dirty="0" smtClean="0">
                <a:solidFill>
                  <a:srgbClr val="FF0000"/>
                </a:solidFill>
              </a:rPr>
              <a:t>PRANJAL DIKONDA</a:t>
            </a:r>
            <a:endParaRPr lang="en-IN" b="1" dirty="0">
              <a:solidFill>
                <a:srgbClr val="FF0000"/>
              </a:solidFill>
            </a:endParaRPr>
          </a:p>
        </p:txBody>
      </p:sp>
      <p:pic>
        <p:nvPicPr>
          <p:cNvPr id="6" name="Picture 5" descr="Future-living1.jpg"/>
          <p:cNvPicPr>
            <a:picLocks noChangeAspect="1"/>
          </p:cNvPicPr>
          <p:nvPr/>
        </p:nvPicPr>
        <p:blipFill>
          <a:blip r:embed="rId2"/>
          <a:stretch>
            <a:fillRect/>
          </a:stretch>
        </p:blipFill>
        <p:spPr>
          <a:xfrm>
            <a:off x="-1" y="1389185"/>
            <a:ext cx="9722339" cy="5468815"/>
          </a:xfrm>
          <a:prstGeom prst="rect">
            <a:avLst/>
          </a:prstGeom>
        </p:spPr>
      </p:pic>
    </p:spTree>
    <p:extLst>
      <p:ext uri="{BB962C8B-B14F-4D97-AF65-F5344CB8AC3E}">
        <p14:creationId xmlns="" xmlns:p14="http://schemas.microsoft.com/office/powerpoint/2010/main" val="40893128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AA7470D-42D1-4959-9A0C-0A2C0421FA14}"/>
              </a:ext>
            </a:extLst>
          </p:cNvPr>
          <p:cNvSpPr>
            <a:spLocks noGrp="1"/>
          </p:cNvSpPr>
          <p:nvPr>
            <p:ph type="title"/>
          </p:nvPr>
        </p:nvSpPr>
        <p:spPr>
          <a:xfrm>
            <a:off x="951864" y="2755053"/>
            <a:ext cx="10772775" cy="1658198"/>
          </a:xfrm>
        </p:spPr>
        <p:txBody>
          <a:bodyPr/>
          <a:lstStyle/>
          <a:p>
            <a:pPr algn="ctr"/>
            <a:r>
              <a:rPr lang="en-IN" dirty="0">
                <a:solidFill>
                  <a:srgbClr val="92D050"/>
                </a:solidFill>
                <a:latin typeface="Berlin Sans FB Demi" panose="020E0802020502020306" pitchFamily="34" charset="0"/>
              </a:rPr>
              <a:t>Analytical</a:t>
            </a:r>
            <a:r>
              <a:rPr lang="en-IN" dirty="0"/>
              <a:t> </a:t>
            </a:r>
            <a:r>
              <a:rPr lang="en-IN" dirty="0">
                <a:solidFill>
                  <a:srgbClr val="92D050"/>
                </a:solidFill>
                <a:latin typeface="Berlin Sans FB Demi" panose="020E0802020502020306" pitchFamily="34" charset="0"/>
              </a:rPr>
              <a:t>Problem</a:t>
            </a:r>
            <a:r>
              <a:rPr lang="en-IN" dirty="0"/>
              <a:t> </a:t>
            </a:r>
            <a:r>
              <a:rPr lang="en-IN" dirty="0">
                <a:solidFill>
                  <a:srgbClr val="92D050"/>
                </a:solidFill>
                <a:latin typeface="Berlin Sans FB Demi" panose="020E0802020502020306" pitchFamily="34" charset="0"/>
              </a:rPr>
              <a:t>Framing</a:t>
            </a:r>
            <a:r>
              <a:rPr lang="en-IN" dirty="0"/>
              <a:t> </a:t>
            </a:r>
          </a:p>
        </p:txBody>
      </p:sp>
    </p:spTree>
    <p:extLst>
      <p:ext uri="{BB962C8B-B14F-4D97-AF65-F5344CB8AC3E}">
        <p14:creationId xmlns="" xmlns:p14="http://schemas.microsoft.com/office/powerpoint/2010/main" val="30389824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CA7023A-5243-4F00-8F12-04DF92524D23}"/>
              </a:ext>
            </a:extLst>
          </p:cNvPr>
          <p:cNvSpPr>
            <a:spLocks noGrp="1"/>
          </p:cNvSpPr>
          <p:nvPr>
            <p:ph type="title"/>
          </p:nvPr>
        </p:nvSpPr>
        <p:spPr>
          <a:xfrm>
            <a:off x="657224" y="681037"/>
            <a:ext cx="10772775" cy="1476694"/>
          </a:xfrm>
        </p:spPr>
        <p:txBody>
          <a:bodyPr>
            <a:normAutofit fontScale="90000"/>
          </a:bodyPr>
          <a:lstStyle/>
          <a:p>
            <a:pPr algn="ctr"/>
            <a:r>
              <a:rPr lang="en-US" sz="5300" dirty="0">
                <a:solidFill>
                  <a:schemeClr val="accent1">
                    <a:lumMod val="75000"/>
                  </a:schemeClr>
                </a:solidFill>
                <a:latin typeface="Georgia" panose="02040502050405020303" pitchFamily="18" charset="0"/>
              </a:rPr>
              <a:t/>
            </a:r>
            <a:br>
              <a:rPr lang="en-US" sz="5300" dirty="0">
                <a:solidFill>
                  <a:schemeClr val="accent1">
                    <a:lumMod val="75000"/>
                  </a:schemeClr>
                </a:solidFill>
                <a:latin typeface="Georgia" panose="02040502050405020303" pitchFamily="18" charset="0"/>
              </a:rPr>
            </a:br>
            <a:r>
              <a:rPr lang="en-US" sz="5300" dirty="0">
                <a:solidFill>
                  <a:schemeClr val="accent1">
                    <a:lumMod val="75000"/>
                  </a:schemeClr>
                </a:solidFill>
                <a:latin typeface="Georgia" panose="02040502050405020303" pitchFamily="18" charset="0"/>
              </a:rPr>
              <a:t>Mathematical</a:t>
            </a:r>
            <a:r>
              <a:rPr lang="en-US" dirty="0"/>
              <a:t>/ </a:t>
            </a:r>
            <a:r>
              <a:rPr lang="en-US" sz="5300" dirty="0">
                <a:solidFill>
                  <a:schemeClr val="accent1">
                    <a:lumMod val="75000"/>
                  </a:schemeClr>
                </a:solidFill>
                <a:latin typeface="Georgia" panose="02040502050405020303" pitchFamily="18" charset="0"/>
              </a:rPr>
              <a:t>Analytical</a:t>
            </a:r>
            <a:r>
              <a:rPr lang="en-US" dirty="0"/>
              <a:t> </a:t>
            </a:r>
            <a:r>
              <a:rPr lang="en-US" sz="5300" dirty="0">
                <a:solidFill>
                  <a:schemeClr val="accent1">
                    <a:lumMod val="75000"/>
                  </a:schemeClr>
                </a:solidFill>
                <a:latin typeface="Georgia" panose="02040502050405020303" pitchFamily="18" charset="0"/>
              </a:rPr>
              <a:t>Modeling</a:t>
            </a:r>
            <a:r>
              <a:rPr lang="en-US" dirty="0"/>
              <a:t> </a:t>
            </a:r>
            <a:r>
              <a:rPr lang="en-US" sz="5300" dirty="0">
                <a:solidFill>
                  <a:schemeClr val="accent1">
                    <a:lumMod val="75000"/>
                  </a:schemeClr>
                </a:solidFill>
                <a:latin typeface="Georgia" panose="02040502050405020303" pitchFamily="18" charset="0"/>
              </a:rPr>
              <a:t>of</a:t>
            </a:r>
            <a:r>
              <a:rPr lang="en-US" dirty="0"/>
              <a:t> </a:t>
            </a:r>
            <a:r>
              <a:rPr lang="en-US" sz="5300" dirty="0">
                <a:solidFill>
                  <a:schemeClr val="accent1">
                    <a:lumMod val="75000"/>
                  </a:schemeClr>
                </a:solidFill>
                <a:latin typeface="Georgia" panose="02040502050405020303" pitchFamily="18" charset="0"/>
              </a:rPr>
              <a:t>the</a:t>
            </a:r>
            <a:r>
              <a:rPr lang="en-US" dirty="0"/>
              <a:t> </a:t>
            </a:r>
            <a:r>
              <a:rPr lang="en-US" sz="5300" dirty="0">
                <a:solidFill>
                  <a:schemeClr val="accent1">
                    <a:lumMod val="75000"/>
                  </a:schemeClr>
                </a:solidFill>
                <a:latin typeface="Georgia" panose="02040502050405020303" pitchFamily="18" charset="0"/>
              </a:rPr>
              <a:t>Problem</a:t>
            </a:r>
            <a:r>
              <a:rPr lang="en-US" dirty="0"/>
              <a:t/>
            </a:r>
            <a:br>
              <a:rPr lang="en-US" dirty="0"/>
            </a:br>
            <a:endParaRPr lang="en-IN" dirty="0"/>
          </a:p>
        </p:txBody>
      </p:sp>
      <p:sp>
        <p:nvSpPr>
          <p:cNvPr id="3" name="Content Placeholder 2">
            <a:extLst>
              <a:ext uri="{FF2B5EF4-FFF2-40B4-BE49-F238E27FC236}">
                <a16:creationId xmlns="" xmlns:a16="http://schemas.microsoft.com/office/drawing/2014/main" id="{18D0AA0F-59A3-4983-9A19-A0DE193A6FB3}"/>
              </a:ext>
            </a:extLst>
          </p:cNvPr>
          <p:cNvSpPr>
            <a:spLocks noGrp="1"/>
          </p:cNvSpPr>
          <p:nvPr>
            <p:ph idx="1"/>
          </p:nvPr>
        </p:nvSpPr>
        <p:spPr>
          <a:xfrm>
            <a:off x="838200" y="2631440"/>
            <a:ext cx="10515600" cy="3545523"/>
          </a:xfrm>
        </p:spPr>
        <p:txBody>
          <a:bodyPr>
            <a:normAutofit/>
          </a:bodyPr>
          <a:lstStyle/>
          <a:p>
            <a:pPr algn="just"/>
            <a:r>
              <a:rPr lang="en-IN" dirty="0">
                <a:latin typeface="Abadi" panose="020B0604020104020204" pitchFamily="34" charset="0"/>
              </a:rPr>
              <a:t>In this project we have used mathematical and </a:t>
            </a:r>
            <a:r>
              <a:rPr lang="en-IN" dirty="0" err="1">
                <a:latin typeface="Abadi" panose="020B0604020104020204" pitchFamily="34" charset="0"/>
              </a:rPr>
              <a:t>stastistical</a:t>
            </a:r>
            <a:r>
              <a:rPr lang="en-IN" dirty="0">
                <a:latin typeface="Abadi" panose="020B0604020104020204" pitchFamily="34" charset="0"/>
              </a:rPr>
              <a:t> methods to find the best result out of the data. </a:t>
            </a:r>
          </a:p>
          <a:p>
            <a:pPr algn="just"/>
            <a:r>
              <a:rPr lang="en-IN" dirty="0">
                <a:latin typeface="Abadi" panose="020B0604020104020204" pitchFamily="34" charset="0"/>
              </a:rPr>
              <a:t>Firstly, we are using  descriptive analysis to find the information about mean ,median, percentiles ,standard deviation ,minimum and maximum values.</a:t>
            </a:r>
          </a:p>
          <a:p>
            <a:pPr algn="just"/>
            <a:r>
              <a:rPr lang="en-IN" dirty="0">
                <a:latin typeface="Abadi" panose="020B0604020104020204" pitchFamily="34" charset="0"/>
              </a:rPr>
              <a:t>Then we find the descriptive analysis of Target variable i.e.  “</a:t>
            </a:r>
            <a:r>
              <a:rPr lang="en-IN" dirty="0" err="1">
                <a:latin typeface="Abadi" panose="020B0604020104020204" pitchFamily="34" charset="0"/>
              </a:rPr>
              <a:t>SalePrice</a:t>
            </a:r>
            <a:r>
              <a:rPr lang="en-IN" dirty="0">
                <a:latin typeface="Abadi" panose="020B0604020104020204" pitchFamily="34" charset="0"/>
              </a:rPr>
              <a:t>”.</a:t>
            </a:r>
          </a:p>
          <a:p>
            <a:pPr algn="just"/>
            <a:r>
              <a:rPr lang="en-IN" dirty="0">
                <a:latin typeface="Abadi" panose="020B0604020104020204" pitchFamily="34" charset="0"/>
              </a:rPr>
              <a:t>After that by using the correlation method ,we find the correlation percentage between target variables and independent </a:t>
            </a:r>
            <a:r>
              <a:rPr lang="en-IN" dirty="0" err="1">
                <a:latin typeface="Abadi" panose="020B0604020104020204" pitchFamily="34" charset="0"/>
              </a:rPr>
              <a:t>variabels</a:t>
            </a:r>
            <a:r>
              <a:rPr lang="en-IN" dirty="0">
                <a:latin typeface="Abadi" panose="020B0604020104020204" pitchFamily="34" charset="0"/>
              </a:rPr>
              <a:t>. We draw a table which gives the correlation of each variable with each other.</a:t>
            </a:r>
          </a:p>
          <a:p>
            <a:endParaRPr lang="en-IN" dirty="0"/>
          </a:p>
        </p:txBody>
      </p:sp>
    </p:spTree>
    <p:extLst>
      <p:ext uri="{BB962C8B-B14F-4D97-AF65-F5344CB8AC3E}">
        <p14:creationId xmlns="" xmlns:p14="http://schemas.microsoft.com/office/powerpoint/2010/main" val="34327386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D4FD8B6-E541-4591-923E-B47E3F568458}"/>
              </a:ext>
            </a:extLst>
          </p:cNvPr>
          <p:cNvSpPr>
            <a:spLocks noGrp="1"/>
          </p:cNvSpPr>
          <p:nvPr>
            <p:ph type="title"/>
          </p:nvPr>
        </p:nvSpPr>
        <p:spPr>
          <a:xfrm>
            <a:off x="838200" y="365125"/>
            <a:ext cx="10515600" cy="925195"/>
          </a:xfrm>
        </p:spPr>
        <p:txBody>
          <a:bodyPr/>
          <a:lstStyle/>
          <a:p>
            <a:pPr algn="ctr"/>
            <a:r>
              <a:rPr lang="en-IN" sz="4800" dirty="0">
                <a:solidFill>
                  <a:schemeClr val="accent1">
                    <a:lumMod val="75000"/>
                  </a:schemeClr>
                </a:solidFill>
                <a:latin typeface="Georgia" panose="02040502050405020303" pitchFamily="18" charset="0"/>
              </a:rPr>
              <a:t>Descriptive</a:t>
            </a:r>
            <a:r>
              <a:rPr lang="en-IN" dirty="0"/>
              <a:t> </a:t>
            </a:r>
            <a:r>
              <a:rPr lang="en-IN" sz="4800" dirty="0">
                <a:solidFill>
                  <a:schemeClr val="accent1">
                    <a:lumMod val="75000"/>
                  </a:schemeClr>
                </a:solidFill>
                <a:latin typeface="Georgia" panose="02040502050405020303" pitchFamily="18" charset="0"/>
              </a:rPr>
              <a:t>Analysis</a:t>
            </a:r>
          </a:p>
        </p:txBody>
      </p:sp>
      <p:pic>
        <p:nvPicPr>
          <p:cNvPr id="5" name="Content Placeholder 4">
            <a:extLst>
              <a:ext uri="{FF2B5EF4-FFF2-40B4-BE49-F238E27FC236}">
                <a16:creationId xmlns="" xmlns:a16="http://schemas.microsoft.com/office/drawing/2014/main" id="{83141B10-B672-4B7F-9E3F-8B2805040671}"/>
              </a:ext>
            </a:extLst>
          </p:cNvPr>
          <p:cNvPicPr>
            <a:picLocks noGrp="1" noChangeAspect="1"/>
          </p:cNvPicPr>
          <p:nvPr>
            <p:ph idx="1"/>
          </p:nvPr>
        </p:nvPicPr>
        <p:blipFill rotWithShape="1">
          <a:blip r:embed="rId2"/>
          <a:srcRect l="17366" t="25523" r="34765" b="5363"/>
          <a:stretch/>
        </p:blipFill>
        <p:spPr>
          <a:xfrm>
            <a:off x="985520" y="1391919"/>
            <a:ext cx="5252722" cy="5100956"/>
          </a:xfrm>
        </p:spPr>
      </p:pic>
      <p:pic>
        <p:nvPicPr>
          <p:cNvPr id="7" name="Picture 6">
            <a:extLst>
              <a:ext uri="{FF2B5EF4-FFF2-40B4-BE49-F238E27FC236}">
                <a16:creationId xmlns="" xmlns:a16="http://schemas.microsoft.com/office/drawing/2014/main" id="{F61FDAEC-9C67-4921-9A4D-3F489A9BD0B4}"/>
              </a:ext>
            </a:extLst>
          </p:cNvPr>
          <p:cNvPicPr>
            <a:picLocks noChangeAspect="1"/>
          </p:cNvPicPr>
          <p:nvPr/>
        </p:nvPicPr>
        <p:blipFill rotWithShape="1">
          <a:blip r:embed="rId3"/>
          <a:srcRect l="18584" t="24652" r="35833" b="5324"/>
          <a:stretch/>
        </p:blipFill>
        <p:spPr>
          <a:xfrm>
            <a:off x="6390642" y="1391919"/>
            <a:ext cx="5115558" cy="5100956"/>
          </a:xfrm>
          <a:prstGeom prst="rect">
            <a:avLst/>
          </a:prstGeom>
        </p:spPr>
      </p:pic>
    </p:spTree>
    <p:extLst>
      <p:ext uri="{BB962C8B-B14F-4D97-AF65-F5344CB8AC3E}">
        <p14:creationId xmlns="" xmlns:p14="http://schemas.microsoft.com/office/powerpoint/2010/main" val="31329613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22DA694-D57D-4A91-A9AC-31E4B1EB9AD2}"/>
              </a:ext>
            </a:extLst>
          </p:cNvPr>
          <p:cNvSpPr>
            <a:spLocks noGrp="1"/>
          </p:cNvSpPr>
          <p:nvPr>
            <p:ph type="title"/>
          </p:nvPr>
        </p:nvSpPr>
        <p:spPr>
          <a:xfrm>
            <a:off x="657224" y="528320"/>
            <a:ext cx="10772775" cy="1056640"/>
          </a:xfrm>
        </p:spPr>
        <p:txBody>
          <a:bodyPr>
            <a:normAutofit/>
          </a:bodyPr>
          <a:lstStyle/>
          <a:p>
            <a:pPr algn="ctr"/>
            <a:r>
              <a:rPr lang="en-IN" sz="4800" dirty="0">
                <a:solidFill>
                  <a:schemeClr val="accent1">
                    <a:lumMod val="75000"/>
                  </a:schemeClr>
                </a:solidFill>
                <a:latin typeface="Georgia" panose="02040502050405020303" pitchFamily="18" charset="0"/>
              </a:rPr>
              <a:t>Descriptive</a:t>
            </a:r>
            <a:r>
              <a:rPr lang="en-IN" dirty="0"/>
              <a:t> </a:t>
            </a:r>
            <a:r>
              <a:rPr lang="en-IN" sz="4800" dirty="0">
                <a:solidFill>
                  <a:schemeClr val="accent1">
                    <a:lumMod val="75000"/>
                  </a:schemeClr>
                </a:solidFill>
                <a:latin typeface="Georgia" panose="02040502050405020303" pitchFamily="18" charset="0"/>
              </a:rPr>
              <a:t>Analysis</a:t>
            </a:r>
          </a:p>
        </p:txBody>
      </p:sp>
      <p:sp>
        <p:nvSpPr>
          <p:cNvPr id="3" name="Content Placeholder 2">
            <a:extLst>
              <a:ext uri="{FF2B5EF4-FFF2-40B4-BE49-F238E27FC236}">
                <a16:creationId xmlns="" xmlns:a16="http://schemas.microsoft.com/office/drawing/2014/main" id="{DE18E706-9550-42BB-AEB9-8B7601B94C54}"/>
              </a:ext>
            </a:extLst>
          </p:cNvPr>
          <p:cNvSpPr>
            <a:spLocks noGrp="1"/>
          </p:cNvSpPr>
          <p:nvPr>
            <p:ph idx="1"/>
          </p:nvPr>
        </p:nvSpPr>
        <p:spPr>
          <a:xfrm>
            <a:off x="676656" y="1920240"/>
            <a:ext cx="10753725" cy="4541520"/>
          </a:xfrm>
        </p:spPr>
        <p:txBody>
          <a:bodyPr>
            <a:normAutofit/>
          </a:bodyPr>
          <a:lstStyle/>
          <a:p>
            <a:pPr marL="0" indent="0">
              <a:buNone/>
            </a:pPr>
            <a:r>
              <a:rPr lang="en-US" dirty="0">
                <a:latin typeface="Abadi" panose="020B0604020104020204" pitchFamily="34" charset="0"/>
              </a:rPr>
              <a:t>1. `</a:t>
            </a:r>
            <a:r>
              <a:rPr lang="en-US" dirty="0" err="1">
                <a:latin typeface="Abadi" panose="020B0604020104020204" pitchFamily="34" charset="0"/>
              </a:rPr>
              <a:t>MasVnrArea</a:t>
            </a:r>
            <a:r>
              <a:rPr lang="en-US" dirty="0">
                <a:latin typeface="Abadi" panose="020B0604020104020204" pitchFamily="34" charset="0"/>
              </a:rPr>
              <a:t>, BsmtFinSF2, </a:t>
            </a:r>
            <a:r>
              <a:rPr lang="en-US" dirty="0" err="1">
                <a:latin typeface="Abadi" panose="020B0604020104020204" pitchFamily="34" charset="0"/>
              </a:rPr>
              <a:t>BsmntHalfBath</a:t>
            </a:r>
            <a:r>
              <a:rPr lang="en-US" dirty="0">
                <a:latin typeface="Abadi" panose="020B0604020104020204" pitchFamily="34" charset="0"/>
              </a:rPr>
              <a:t>, </a:t>
            </a:r>
            <a:r>
              <a:rPr lang="en-US" dirty="0" err="1">
                <a:latin typeface="Abadi" panose="020B0604020104020204" pitchFamily="34" charset="0"/>
              </a:rPr>
              <a:t>BsmtfullBath</a:t>
            </a:r>
            <a:r>
              <a:rPr lang="en-US" dirty="0">
                <a:latin typeface="Abadi" panose="020B0604020104020204" pitchFamily="34" charset="0"/>
              </a:rPr>
              <a:t>, </a:t>
            </a:r>
            <a:r>
              <a:rPr lang="en-US" dirty="0" err="1">
                <a:latin typeface="Abadi" panose="020B0604020104020204" pitchFamily="34" charset="0"/>
              </a:rPr>
              <a:t>HalfBath</a:t>
            </a:r>
            <a:r>
              <a:rPr lang="en-US" dirty="0">
                <a:latin typeface="Abadi" panose="020B0604020104020204" pitchFamily="34" charset="0"/>
              </a:rPr>
              <a:t>, 2ndFlrSF, </a:t>
            </a:r>
            <a:r>
              <a:rPr lang="en-US" dirty="0" err="1">
                <a:latin typeface="Abadi" panose="020B0604020104020204" pitchFamily="34" charset="0"/>
              </a:rPr>
              <a:t>LowQualFinSF</a:t>
            </a:r>
            <a:r>
              <a:rPr lang="en-US" dirty="0">
                <a:latin typeface="Abadi" panose="020B0604020104020204" pitchFamily="34" charset="0"/>
              </a:rPr>
              <a:t>, </a:t>
            </a:r>
            <a:r>
              <a:rPr lang="en-US" dirty="0" err="1">
                <a:latin typeface="Abadi" panose="020B0604020104020204" pitchFamily="34" charset="0"/>
              </a:rPr>
              <a:t>WoodDeckSF</a:t>
            </a:r>
            <a:r>
              <a:rPr lang="en-US" dirty="0">
                <a:latin typeface="Abadi" panose="020B0604020104020204" pitchFamily="34" charset="0"/>
              </a:rPr>
              <a:t>, </a:t>
            </a:r>
            <a:r>
              <a:rPr lang="en-US" dirty="0" err="1">
                <a:latin typeface="Abadi" panose="020B0604020104020204" pitchFamily="34" charset="0"/>
              </a:rPr>
              <a:t>EnclosedPorch</a:t>
            </a:r>
            <a:r>
              <a:rPr lang="en-US" dirty="0">
                <a:latin typeface="Abadi" panose="020B0604020104020204" pitchFamily="34" charset="0"/>
              </a:rPr>
              <a:t>, 3SsnPorch, </a:t>
            </a:r>
            <a:r>
              <a:rPr lang="en-US" dirty="0" err="1">
                <a:latin typeface="Abadi" panose="020B0604020104020204" pitchFamily="34" charset="0"/>
              </a:rPr>
              <a:t>ScreenPorch</a:t>
            </a:r>
            <a:r>
              <a:rPr lang="en-US" dirty="0">
                <a:latin typeface="Abadi" panose="020B0604020104020204" pitchFamily="34" charset="0"/>
              </a:rPr>
              <a:t>, </a:t>
            </a:r>
            <a:r>
              <a:rPr lang="en-US" dirty="0" err="1">
                <a:latin typeface="Abadi" panose="020B0604020104020204" pitchFamily="34" charset="0"/>
              </a:rPr>
              <a:t>MiscVal</a:t>
            </a:r>
            <a:r>
              <a:rPr lang="en-US" dirty="0">
                <a:latin typeface="Abadi" panose="020B0604020104020204" pitchFamily="34" charset="0"/>
              </a:rPr>
              <a:t>`  are having mean equal to 0 and mean greater than 0(in some cases far greater than 0) which clearly suggests the presence of many outliers along with high positive skewness in the variable.</a:t>
            </a:r>
          </a:p>
          <a:p>
            <a:pPr marL="0" indent="0">
              <a:buNone/>
            </a:pPr>
            <a:r>
              <a:rPr lang="en-US" dirty="0">
                <a:latin typeface="Abadi" panose="020B0604020104020204" pitchFamily="34" charset="0"/>
              </a:rPr>
              <a:t>2. `</a:t>
            </a:r>
            <a:r>
              <a:rPr lang="en-US" dirty="0" err="1">
                <a:latin typeface="Abadi" panose="020B0604020104020204" pitchFamily="34" charset="0"/>
              </a:rPr>
              <a:t>OpenPorch</a:t>
            </a:r>
            <a:r>
              <a:rPr lang="en-US" dirty="0">
                <a:latin typeface="Abadi" panose="020B0604020104020204" pitchFamily="34" charset="0"/>
              </a:rPr>
              <a:t>, </a:t>
            </a:r>
            <a:r>
              <a:rPr lang="en-US" dirty="0" err="1">
                <a:latin typeface="Abadi" panose="020B0604020104020204" pitchFamily="34" charset="0"/>
              </a:rPr>
              <a:t>GrLivArea</a:t>
            </a:r>
            <a:r>
              <a:rPr lang="en-US" dirty="0">
                <a:latin typeface="Abadi" panose="020B0604020104020204" pitchFamily="34" charset="0"/>
              </a:rPr>
              <a:t>, 1stFlrSF, </a:t>
            </a:r>
            <a:r>
              <a:rPr lang="en-US" dirty="0" err="1">
                <a:latin typeface="Abadi" panose="020B0604020104020204" pitchFamily="34" charset="0"/>
              </a:rPr>
              <a:t>TotalBsmtSF</a:t>
            </a:r>
            <a:r>
              <a:rPr lang="en-US" dirty="0">
                <a:latin typeface="Abadi" panose="020B0604020104020204" pitchFamily="34" charset="0"/>
              </a:rPr>
              <a:t>, </a:t>
            </a:r>
            <a:r>
              <a:rPr lang="en-US" dirty="0" err="1">
                <a:latin typeface="Abadi" panose="020B0604020104020204" pitchFamily="34" charset="0"/>
              </a:rPr>
              <a:t>BsmtUnfSF</a:t>
            </a:r>
            <a:r>
              <a:rPr lang="en-US" dirty="0">
                <a:latin typeface="Abadi" panose="020B0604020104020204" pitchFamily="34" charset="0"/>
              </a:rPr>
              <a:t>, BsmtFinSF1, </a:t>
            </a:r>
            <a:r>
              <a:rPr lang="en-US" dirty="0" err="1">
                <a:latin typeface="Abadi" panose="020B0604020104020204" pitchFamily="34" charset="0"/>
              </a:rPr>
              <a:t>MsSubClass</a:t>
            </a:r>
            <a:r>
              <a:rPr lang="en-US" dirty="0">
                <a:latin typeface="Abadi" panose="020B0604020104020204" pitchFamily="34" charset="0"/>
              </a:rPr>
              <a:t>, </a:t>
            </a:r>
            <a:r>
              <a:rPr lang="en-US" dirty="0" err="1">
                <a:latin typeface="Abadi" panose="020B0604020104020204" pitchFamily="34" charset="0"/>
              </a:rPr>
              <a:t>LotArea</a:t>
            </a:r>
            <a:r>
              <a:rPr lang="en-US" dirty="0">
                <a:latin typeface="Abadi" panose="020B0604020104020204" pitchFamily="34" charset="0"/>
              </a:rPr>
              <a:t> ` these variables having mean greater than median which shows positive skewness present in variables with some outliers.</a:t>
            </a:r>
          </a:p>
          <a:p>
            <a:pPr marL="0" indent="0">
              <a:buNone/>
            </a:pPr>
            <a:r>
              <a:rPr lang="en-US" dirty="0">
                <a:latin typeface="Abadi" panose="020B0604020104020204" pitchFamily="34" charset="0"/>
              </a:rPr>
              <a:t>3. `</a:t>
            </a:r>
            <a:r>
              <a:rPr lang="en-US" dirty="0" err="1">
                <a:latin typeface="Abadi" panose="020B0604020104020204" pitchFamily="34" charset="0"/>
              </a:rPr>
              <a:t>MiscVal</a:t>
            </a:r>
            <a:r>
              <a:rPr lang="en-US" dirty="0">
                <a:latin typeface="Abadi" panose="020B0604020104020204" pitchFamily="34" charset="0"/>
              </a:rPr>
              <a:t>, </a:t>
            </a:r>
            <a:r>
              <a:rPr lang="en-US" dirty="0" err="1">
                <a:latin typeface="Abadi" panose="020B0604020104020204" pitchFamily="34" charset="0"/>
              </a:rPr>
              <a:t>PoolArea</a:t>
            </a:r>
            <a:r>
              <a:rPr lang="en-US" dirty="0">
                <a:latin typeface="Abadi" panose="020B0604020104020204" pitchFamily="34" charset="0"/>
              </a:rPr>
              <a:t>, </a:t>
            </a:r>
            <a:r>
              <a:rPr lang="en-US" dirty="0" err="1">
                <a:latin typeface="Abadi" panose="020B0604020104020204" pitchFamily="34" charset="0"/>
              </a:rPr>
              <a:t>ScreenPorch</a:t>
            </a:r>
            <a:r>
              <a:rPr lang="en-US" dirty="0">
                <a:latin typeface="Abadi" panose="020B0604020104020204" pitchFamily="34" charset="0"/>
              </a:rPr>
              <a:t>, 3SsnPorch, </a:t>
            </a:r>
            <a:r>
              <a:rPr lang="en-US" dirty="0" err="1">
                <a:latin typeface="Abadi" panose="020B0604020104020204" pitchFamily="34" charset="0"/>
              </a:rPr>
              <a:t>EnclosedPorch</a:t>
            </a:r>
            <a:r>
              <a:rPr lang="en-US" dirty="0">
                <a:latin typeface="Abadi" panose="020B0604020104020204" pitchFamily="34" charset="0"/>
              </a:rPr>
              <a:t>, </a:t>
            </a:r>
            <a:r>
              <a:rPr lang="en-US" dirty="0" err="1">
                <a:latin typeface="Abadi" panose="020B0604020104020204" pitchFamily="34" charset="0"/>
              </a:rPr>
              <a:t>BsmtHalfBath</a:t>
            </a:r>
            <a:r>
              <a:rPr lang="en-US" dirty="0">
                <a:latin typeface="Abadi" panose="020B0604020104020204" pitchFamily="34" charset="0"/>
              </a:rPr>
              <a:t> ` Some variables having `minimum values 0, 25th </a:t>
            </a:r>
            <a:r>
              <a:rPr lang="en-US" dirty="0" err="1">
                <a:latin typeface="Abadi" panose="020B0604020104020204" pitchFamily="34" charset="0"/>
              </a:rPr>
              <a:t>percetile</a:t>
            </a:r>
            <a:r>
              <a:rPr lang="en-US" dirty="0">
                <a:latin typeface="Abadi" panose="020B0604020104020204" pitchFamily="34" charset="0"/>
              </a:rPr>
              <a:t> also 0, and some </a:t>
            </a:r>
            <a:r>
              <a:rPr lang="en-US" dirty="0" err="1">
                <a:latin typeface="Abadi" panose="020B0604020104020204" pitchFamily="34" charset="0"/>
              </a:rPr>
              <a:t>upto</a:t>
            </a:r>
            <a:r>
              <a:rPr lang="en-US" dirty="0">
                <a:latin typeface="Abadi" panose="020B0604020104020204" pitchFamily="34" charset="0"/>
              </a:rPr>
              <a:t> 75th percentile values equal to 0` while 100th percentile is far greater than zero..</a:t>
            </a:r>
          </a:p>
        </p:txBody>
      </p:sp>
    </p:spTree>
    <p:extLst>
      <p:ext uri="{BB962C8B-B14F-4D97-AF65-F5344CB8AC3E}">
        <p14:creationId xmlns="" xmlns:p14="http://schemas.microsoft.com/office/powerpoint/2010/main" val="16967660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FCB52B1-53FA-43BD-98A7-35B356C0863F}"/>
              </a:ext>
            </a:extLst>
          </p:cNvPr>
          <p:cNvSpPr>
            <a:spLocks noGrp="1"/>
          </p:cNvSpPr>
          <p:nvPr>
            <p:ph type="title"/>
          </p:nvPr>
        </p:nvSpPr>
        <p:spPr>
          <a:xfrm>
            <a:off x="657224" y="499533"/>
            <a:ext cx="10772775" cy="1105747"/>
          </a:xfrm>
        </p:spPr>
        <p:txBody>
          <a:bodyPr/>
          <a:lstStyle/>
          <a:p>
            <a:pPr algn="ctr"/>
            <a:r>
              <a:rPr lang="en-IN" sz="4800" dirty="0">
                <a:solidFill>
                  <a:schemeClr val="accent1">
                    <a:lumMod val="75000"/>
                  </a:schemeClr>
                </a:solidFill>
                <a:latin typeface="Georgia" panose="02040502050405020303" pitchFamily="18" charset="0"/>
              </a:rPr>
              <a:t>Descriptive</a:t>
            </a:r>
            <a:r>
              <a:rPr lang="en-IN" dirty="0"/>
              <a:t> </a:t>
            </a:r>
            <a:r>
              <a:rPr lang="en-IN" sz="4800" dirty="0">
                <a:solidFill>
                  <a:schemeClr val="accent1">
                    <a:lumMod val="75000"/>
                  </a:schemeClr>
                </a:solidFill>
                <a:latin typeface="Georgia" panose="02040502050405020303" pitchFamily="18" charset="0"/>
              </a:rPr>
              <a:t>Analysis</a:t>
            </a:r>
          </a:p>
        </p:txBody>
      </p:sp>
      <p:sp>
        <p:nvSpPr>
          <p:cNvPr id="3" name="Content Placeholder 2">
            <a:extLst>
              <a:ext uri="{FF2B5EF4-FFF2-40B4-BE49-F238E27FC236}">
                <a16:creationId xmlns="" xmlns:a16="http://schemas.microsoft.com/office/drawing/2014/main" id="{213F8D30-302E-4BE2-B673-1037DB554FD3}"/>
              </a:ext>
            </a:extLst>
          </p:cNvPr>
          <p:cNvSpPr>
            <a:spLocks noGrp="1"/>
          </p:cNvSpPr>
          <p:nvPr>
            <p:ph idx="1"/>
          </p:nvPr>
        </p:nvSpPr>
        <p:spPr>
          <a:xfrm>
            <a:off x="676656" y="2550160"/>
            <a:ext cx="10753725" cy="3227705"/>
          </a:xfrm>
        </p:spPr>
        <p:txBody>
          <a:bodyPr/>
          <a:lstStyle/>
          <a:p>
            <a:pPr marL="0" lvl="8" indent="0">
              <a:spcBef>
                <a:spcPts val="1300"/>
              </a:spcBef>
              <a:buNone/>
            </a:pPr>
            <a:r>
              <a:rPr lang="en-US" sz="2400" dirty="0">
                <a:latin typeface="Abadi" panose="020B0604020104020204" pitchFamily="34" charset="0"/>
              </a:rPr>
              <a:t>4. `</a:t>
            </a:r>
            <a:r>
              <a:rPr lang="en-US" sz="2400" dirty="0" err="1">
                <a:latin typeface="Abadi" panose="020B0604020104020204" pitchFamily="34" charset="0"/>
              </a:rPr>
              <a:t>LotArea</a:t>
            </a:r>
            <a:r>
              <a:rPr lang="en-US" sz="2400" dirty="0">
                <a:latin typeface="Abadi" panose="020B0604020104020204" pitchFamily="34" charset="0"/>
              </a:rPr>
              <a:t>` having highest standard deviation `8957.442311` which means that data not normally distributed.</a:t>
            </a:r>
          </a:p>
          <a:p>
            <a:pPr marL="0" indent="0">
              <a:buNone/>
            </a:pPr>
            <a:r>
              <a:rPr lang="en-US" dirty="0">
                <a:latin typeface="Abadi" panose="020B0604020104020204" pitchFamily="34" charset="0"/>
              </a:rPr>
              <a:t>5. There is `huge difference in variables values`. Some having `small range values while some high range` values. It may impact the model efficiency if we use the dataset without scaling in proper format.</a:t>
            </a:r>
          </a:p>
          <a:p>
            <a:endParaRPr lang="en-IN" dirty="0"/>
          </a:p>
        </p:txBody>
      </p:sp>
    </p:spTree>
    <p:extLst>
      <p:ext uri="{BB962C8B-B14F-4D97-AF65-F5344CB8AC3E}">
        <p14:creationId xmlns="" xmlns:p14="http://schemas.microsoft.com/office/powerpoint/2010/main" val="12764205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86B33F6-14BA-43BA-AAB5-A4D89D01CA8E}"/>
              </a:ext>
            </a:extLst>
          </p:cNvPr>
          <p:cNvSpPr>
            <a:spLocks noGrp="1"/>
          </p:cNvSpPr>
          <p:nvPr>
            <p:ph type="title"/>
          </p:nvPr>
        </p:nvSpPr>
        <p:spPr>
          <a:xfrm>
            <a:off x="657224" y="499533"/>
            <a:ext cx="10772775" cy="1054947"/>
          </a:xfrm>
        </p:spPr>
        <p:txBody>
          <a:bodyPr>
            <a:normAutofit fontScale="90000"/>
          </a:bodyPr>
          <a:lstStyle/>
          <a:p>
            <a:pPr algn="ctr"/>
            <a:r>
              <a:rPr lang="en-IN" sz="4800" dirty="0">
                <a:solidFill>
                  <a:schemeClr val="accent1">
                    <a:lumMod val="75000"/>
                  </a:schemeClr>
                </a:solidFill>
                <a:latin typeface="Georgia" panose="02040502050405020303" pitchFamily="18" charset="0"/>
              </a:rPr>
              <a:t/>
            </a:r>
            <a:br>
              <a:rPr lang="en-IN" sz="4800" dirty="0">
                <a:solidFill>
                  <a:schemeClr val="accent1">
                    <a:lumMod val="75000"/>
                  </a:schemeClr>
                </a:solidFill>
                <a:latin typeface="Georgia" panose="02040502050405020303" pitchFamily="18" charset="0"/>
              </a:rPr>
            </a:br>
            <a:r>
              <a:rPr lang="en-IN" sz="4800" dirty="0">
                <a:solidFill>
                  <a:schemeClr val="accent1">
                    <a:lumMod val="75000"/>
                  </a:schemeClr>
                </a:solidFill>
                <a:latin typeface="Georgia" panose="02040502050405020303" pitchFamily="18" charset="0"/>
              </a:rPr>
              <a:t>Descriptive</a:t>
            </a:r>
            <a:r>
              <a:rPr lang="en-IN" dirty="0"/>
              <a:t> </a:t>
            </a:r>
            <a:r>
              <a:rPr lang="en-IN" sz="4800" dirty="0">
                <a:solidFill>
                  <a:schemeClr val="accent1">
                    <a:lumMod val="75000"/>
                  </a:schemeClr>
                </a:solidFill>
                <a:latin typeface="Georgia" panose="02040502050405020303" pitchFamily="18" charset="0"/>
              </a:rPr>
              <a:t>Analysis</a:t>
            </a:r>
            <a:r>
              <a:rPr lang="en-IN" dirty="0"/>
              <a:t> </a:t>
            </a:r>
            <a:r>
              <a:rPr lang="en-IN" sz="4800" dirty="0">
                <a:solidFill>
                  <a:schemeClr val="accent1">
                    <a:lumMod val="75000"/>
                  </a:schemeClr>
                </a:solidFill>
                <a:latin typeface="Georgia" panose="02040502050405020303" pitchFamily="18" charset="0"/>
              </a:rPr>
              <a:t>of</a:t>
            </a:r>
            <a:r>
              <a:rPr lang="en-IN" dirty="0"/>
              <a:t> </a:t>
            </a:r>
            <a:r>
              <a:rPr lang="en-IN" sz="4800" dirty="0">
                <a:solidFill>
                  <a:schemeClr val="accent1">
                    <a:lumMod val="75000"/>
                  </a:schemeClr>
                </a:solidFill>
                <a:latin typeface="Georgia" panose="02040502050405020303" pitchFamily="18" charset="0"/>
              </a:rPr>
              <a:t>Target</a:t>
            </a:r>
            <a:r>
              <a:rPr lang="en-IN" dirty="0"/>
              <a:t> </a:t>
            </a:r>
            <a:r>
              <a:rPr lang="en-IN" sz="4800" dirty="0">
                <a:solidFill>
                  <a:schemeClr val="accent1">
                    <a:lumMod val="75000"/>
                  </a:schemeClr>
                </a:solidFill>
                <a:latin typeface="Georgia" panose="02040502050405020303" pitchFamily="18" charset="0"/>
              </a:rPr>
              <a:t>Variable</a:t>
            </a:r>
            <a:r>
              <a:rPr lang="en-IN" dirty="0"/>
              <a:t/>
            </a:r>
            <a:br>
              <a:rPr lang="en-IN" dirty="0"/>
            </a:br>
            <a:endParaRPr lang="en-IN" dirty="0"/>
          </a:p>
        </p:txBody>
      </p:sp>
      <p:pic>
        <p:nvPicPr>
          <p:cNvPr id="4" name="Content Placeholder 3">
            <a:extLst>
              <a:ext uri="{FF2B5EF4-FFF2-40B4-BE49-F238E27FC236}">
                <a16:creationId xmlns="" xmlns:a16="http://schemas.microsoft.com/office/drawing/2014/main" id="{9E7D3201-087C-4E0B-BD82-64AD6195C067}"/>
              </a:ext>
            </a:extLst>
          </p:cNvPr>
          <p:cNvPicPr>
            <a:picLocks noGrp="1" noChangeAspect="1"/>
          </p:cNvPicPr>
          <p:nvPr>
            <p:ph idx="1"/>
          </p:nvPr>
        </p:nvPicPr>
        <p:blipFill>
          <a:blip r:embed="rId2"/>
          <a:stretch>
            <a:fillRect/>
          </a:stretch>
        </p:blipFill>
        <p:spPr>
          <a:xfrm>
            <a:off x="1046480" y="1361440"/>
            <a:ext cx="9438283" cy="4815523"/>
          </a:xfrm>
          <a:prstGeom prst="rect">
            <a:avLst/>
          </a:prstGeom>
        </p:spPr>
      </p:pic>
    </p:spTree>
    <p:extLst>
      <p:ext uri="{BB962C8B-B14F-4D97-AF65-F5344CB8AC3E}">
        <p14:creationId xmlns="" xmlns:p14="http://schemas.microsoft.com/office/powerpoint/2010/main" val="15312324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996B9B9-C6E3-418D-890F-6F3AA57E8082}"/>
              </a:ext>
            </a:extLst>
          </p:cNvPr>
          <p:cNvSpPr>
            <a:spLocks noGrp="1"/>
          </p:cNvSpPr>
          <p:nvPr>
            <p:ph type="title"/>
          </p:nvPr>
        </p:nvSpPr>
        <p:spPr>
          <a:xfrm>
            <a:off x="838200" y="121921"/>
            <a:ext cx="10515600" cy="1036320"/>
          </a:xfrm>
        </p:spPr>
        <p:txBody>
          <a:bodyPr>
            <a:normAutofit fontScale="90000"/>
          </a:bodyPr>
          <a:lstStyle/>
          <a:p>
            <a:pPr algn="ctr"/>
            <a:r>
              <a:rPr lang="en-US" sz="4800" dirty="0">
                <a:solidFill>
                  <a:schemeClr val="accent1">
                    <a:lumMod val="75000"/>
                  </a:schemeClr>
                </a:solidFill>
                <a:latin typeface="Georgia" panose="02040502050405020303" pitchFamily="18" charset="0"/>
              </a:rPr>
              <a:t>Descriptive</a:t>
            </a:r>
            <a:r>
              <a:rPr lang="en-US" dirty="0"/>
              <a:t> </a:t>
            </a:r>
            <a:r>
              <a:rPr lang="en-US" sz="4800" dirty="0">
                <a:solidFill>
                  <a:schemeClr val="accent1">
                    <a:lumMod val="75000"/>
                  </a:schemeClr>
                </a:solidFill>
                <a:latin typeface="Georgia" panose="02040502050405020303" pitchFamily="18" charset="0"/>
              </a:rPr>
              <a:t>Analysis</a:t>
            </a:r>
            <a:r>
              <a:rPr lang="en-US" dirty="0"/>
              <a:t> </a:t>
            </a:r>
            <a:r>
              <a:rPr lang="en-US" sz="4800" dirty="0">
                <a:solidFill>
                  <a:schemeClr val="accent1">
                    <a:lumMod val="75000"/>
                  </a:schemeClr>
                </a:solidFill>
                <a:latin typeface="Georgia" panose="02040502050405020303" pitchFamily="18" charset="0"/>
              </a:rPr>
              <a:t>of </a:t>
            </a:r>
            <a:r>
              <a:rPr lang="en-US" dirty="0"/>
              <a:t> </a:t>
            </a:r>
            <a:r>
              <a:rPr lang="en-US" sz="4800" dirty="0">
                <a:solidFill>
                  <a:schemeClr val="accent1">
                    <a:lumMod val="75000"/>
                  </a:schemeClr>
                </a:solidFill>
                <a:latin typeface="Georgia" panose="02040502050405020303" pitchFamily="18" charset="0"/>
              </a:rPr>
              <a:t>Variables -Correlation</a:t>
            </a:r>
            <a:endParaRPr lang="en-IN" sz="4800" dirty="0">
              <a:solidFill>
                <a:schemeClr val="accent1">
                  <a:lumMod val="75000"/>
                </a:schemeClr>
              </a:solidFill>
              <a:latin typeface="Georgia" panose="02040502050405020303" pitchFamily="18" charset="0"/>
            </a:endParaRPr>
          </a:p>
        </p:txBody>
      </p:sp>
      <p:pic>
        <p:nvPicPr>
          <p:cNvPr id="6" name="Content Placeholder 5">
            <a:extLst>
              <a:ext uri="{FF2B5EF4-FFF2-40B4-BE49-F238E27FC236}">
                <a16:creationId xmlns="" xmlns:a16="http://schemas.microsoft.com/office/drawing/2014/main" id="{18258FBE-B8A9-47A0-8C3B-D4E8AC1DC329}"/>
              </a:ext>
            </a:extLst>
          </p:cNvPr>
          <p:cNvPicPr>
            <a:picLocks noGrp="1" noChangeAspect="1"/>
          </p:cNvPicPr>
          <p:nvPr>
            <p:ph idx="1"/>
          </p:nvPr>
        </p:nvPicPr>
        <p:blipFill>
          <a:blip r:embed="rId2"/>
          <a:stretch>
            <a:fillRect/>
          </a:stretch>
        </p:blipFill>
        <p:spPr>
          <a:xfrm>
            <a:off x="320040" y="1158240"/>
            <a:ext cx="11033760" cy="5334635"/>
          </a:xfrm>
          <a:prstGeom prst="rect">
            <a:avLst/>
          </a:prstGeom>
        </p:spPr>
      </p:pic>
    </p:spTree>
    <p:extLst>
      <p:ext uri="{BB962C8B-B14F-4D97-AF65-F5344CB8AC3E}">
        <p14:creationId xmlns="" xmlns:p14="http://schemas.microsoft.com/office/powerpoint/2010/main" val="7231010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99D74C9-0347-419F-AF7D-6B0DC476EE12}"/>
              </a:ext>
            </a:extLst>
          </p:cNvPr>
          <p:cNvSpPr>
            <a:spLocks noGrp="1"/>
          </p:cNvSpPr>
          <p:nvPr>
            <p:ph type="title"/>
          </p:nvPr>
        </p:nvSpPr>
        <p:spPr>
          <a:xfrm>
            <a:off x="657224" y="121921"/>
            <a:ext cx="10772775" cy="1269999"/>
          </a:xfrm>
        </p:spPr>
        <p:txBody>
          <a:bodyPr/>
          <a:lstStyle/>
          <a:p>
            <a:pPr algn="ctr"/>
            <a:r>
              <a:rPr lang="en-US" sz="4300" dirty="0">
                <a:solidFill>
                  <a:schemeClr val="accent1">
                    <a:lumMod val="75000"/>
                  </a:schemeClr>
                </a:solidFill>
                <a:latin typeface="Georgia" panose="02040502050405020303" pitchFamily="18" charset="0"/>
              </a:rPr>
              <a:t>Descriptive</a:t>
            </a:r>
            <a:r>
              <a:rPr lang="en-US" dirty="0"/>
              <a:t> </a:t>
            </a:r>
            <a:r>
              <a:rPr lang="en-US" sz="4300" dirty="0">
                <a:solidFill>
                  <a:schemeClr val="accent1">
                    <a:lumMod val="75000"/>
                  </a:schemeClr>
                </a:solidFill>
                <a:latin typeface="Georgia" panose="02040502050405020303" pitchFamily="18" charset="0"/>
              </a:rPr>
              <a:t>Analysis</a:t>
            </a:r>
            <a:r>
              <a:rPr lang="en-US" dirty="0"/>
              <a:t> </a:t>
            </a:r>
            <a:r>
              <a:rPr lang="en-US" sz="4300" dirty="0">
                <a:solidFill>
                  <a:schemeClr val="accent1">
                    <a:lumMod val="75000"/>
                  </a:schemeClr>
                </a:solidFill>
                <a:latin typeface="Georgia" panose="02040502050405020303" pitchFamily="18" charset="0"/>
              </a:rPr>
              <a:t>of</a:t>
            </a:r>
            <a:r>
              <a:rPr lang="en-US" dirty="0"/>
              <a:t> </a:t>
            </a:r>
            <a:r>
              <a:rPr lang="en-US" sz="4300" dirty="0">
                <a:solidFill>
                  <a:schemeClr val="accent1">
                    <a:lumMod val="75000"/>
                  </a:schemeClr>
                </a:solidFill>
                <a:latin typeface="Georgia" panose="02040502050405020303" pitchFamily="18" charset="0"/>
              </a:rPr>
              <a:t>Variables - Correlation</a:t>
            </a:r>
            <a:endParaRPr lang="en-IN" sz="4300" dirty="0">
              <a:solidFill>
                <a:schemeClr val="accent1">
                  <a:lumMod val="75000"/>
                </a:schemeClr>
              </a:solidFill>
              <a:latin typeface="Georgia" panose="02040502050405020303" pitchFamily="18" charset="0"/>
            </a:endParaRPr>
          </a:p>
        </p:txBody>
      </p:sp>
      <p:sp>
        <p:nvSpPr>
          <p:cNvPr id="3" name="Content Placeholder 2">
            <a:extLst>
              <a:ext uri="{FF2B5EF4-FFF2-40B4-BE49-F238E27FC236}">
                <a16:creationId xmlns="" xmlns:a16="http://schemas.microsoft.com/office/drawing/2014/main" id="{685F525E-52AC-4B31-8DBD-788023C8F0D8}"/>
              </a:ext>
            </a:extLst>
          </p:cNvPr>
          <p:cNvSpPr>
            <a:spLocks noGrp="1"/>
          </p:cNvSpPr>
          <p:nvPr>
            <p:ph idx="1"/>
          </p:nvPr>
        </p:nvSpPr>
        <p:spPr>
          <a:xfrm>
            <a:off x="676656" y="2092960"/>
            <a:ext cx="10753725" cy="4643119"/>
          </a:xfrm>
        </p:spPr>
        <p:txBody>
          <a:bodyPr>
            <a:normAutofit lnSpcReduction="10000"/>
          </a:bodyPr>
          <a:lstStyle/>
          <a:p>
            <a:r>
              <a:rPr lang="en-US" u="sng" dirty="0">
                <a:solidFill>
                  <a:srgbClr val="FF0000"/>
                </a:solidFill>
                <a:effectLst>
                  <a:outerShdw blurRad="38100" dist="38100" dir="2700000" algn="tl">
                    <a:srgbClr val="000000">
                      <a:alpha val="43137"/>
                    </a:srgbClr>
                  </a:outerShdw>
                </a:effectLst>
                <a:latin typeface="Abadi" panose="020B0604020104020204" pitchFamily="34" charset="0"/>
              </a:rPr>
              <a:t>Observations :</a:t>
            </a:r>
          </a:p>
          <a:p>
            <a:r>
              <a:rPr lang="en-US" dirty="0">
                <a:latin typeface="Abadi" panose="020B0604020104020204" pitchFamily="34" charset="0"/>
              </a:rPr>
              <a:t> </a:t>
            </a:r>
            <a:r>
              <a:rPr lang="en-US" dirty="0" err="1">
                <a:latin typeface="Abadi" panose="020B0604020104020204" pitchFamily="34" charset="0"/>
              </a:rPr>
              <a:t>OverallQual</a:t>
            </a:r>
            <a:r>
              <a:rPr lang="en-US" dirty="0">
                <a:latin typeface="Abadi" panose="020B0604020104020204" pitchFamily="34" charset="0"/>
              </a:rPr>
              <a:t> (Overall quality) is the highest correlated variables among all. It is `80% directly` correlated with the target variable, which means that the increase in </a:t>
            </a:r>
            <a:r>
              <a:rPr lang="en-US" dirty="0" err="1">
                <a:latin typeface="Abadi" panose="020B0604020104020204" pitchFamily="34" charset="0"/>
              </a:rPr>
              <a:t>OverallQual</a:t>
            </a:r>
            <a:r>
              <a:rPr lang="en-US" dirty="0">
                <a:latin typeface="Abadi" panose="020B0604020104020204" pitchFamily="34" charset="0"/>
              </a:rPr>
              <a:t> of house will going to increase the  </a:t>
            </a:r>
            <a:r>
              <a:rPr lang="en-US" dirty="0" err="1">
                <a:latin typeface="Abadi" panose="020B0604020104020204" pitchFamily="34" charset="0"/>
              </a:rPr>
              <a:t>SalePrice</a:t>
            </a:r>
            <a:r>
              <a:rPr lang="en-US" dirty="0">
                <a:latin typeface="Abadi" panose="020B0604020104020204" pitchFamily="34" charset="0"/>
              </a:rPr>
              <a:t> of house or vice-versa.</a:t>
            </a:r>
          </a:p>
          <a:p>
            <a:r>
              <a:rPr lang="en-US" dirty="0">
                <a:latin typeface="Abadi" panose="020B0604020104020204" pitchFamily="34" charset="0"/>
              </a:rPr>
              <a:t> After </a:t>
            </a:r>
            <a:r>
              <a:rPr lang="en-US" dirty="0" err="1">
                <a:latin typeface="Abadi" panose="020B0604020104020204" pitchFamily="34" charset="0"/>
              </a:rPr>
              <a:t>OverallQual</a:t>
            </a:r>
            <a:r>
              <a:rPr lang="en-US" dirty="0">
                <a:latin typeface="Abadi" panose="020B0604020104020204" pitchFamily="34" charset="0"/>
              </a:rPr>
              <a:t>, `</a:t>
            </a:r>
            <a:r>
              <a:rPr lang="en-US" dirty="0" err="1">
                <a:latin typeface="Abadi" panose="020B0604020104020204" pitchFamily="34" charset="0"/>
              </a:rPr>
              <a:t>GrLivArea</a:t>
            </a:r>
            <a:r>
              <a:rPr lang="en-US" dirty="0">
                <a:latin typeface="Abadi" panose="020B0604020104020204" pitchFamily="34" charset="0"/>
              </a:rPr>
              <a:t> (Grid Living Area)` is in more than `70% direct` correlation with target variable.</a:t>
            </a:r>
          </a:p>
          <a:p>
            <a:r>
              <a:rPr lang="en-US" dirty="0">
                <a:latin typeface="Abadi" panose="020B0604020104020204" pitchFamily="34" charset="0"/>
              </a:rPr>
              <a:t> Almost all the variables with some correlation above `20%-30%` are in direct relationship with target variable.</a:t>
            </a:r>
          </a:p>
          <a:p>
            <a:r>
              <a:rPr lang="en-US" dirty="0">
                <a:latin typeface="Abadi" panose="020B0604020104020204" pitchFamily="34" charset="0"/>
              </a:rPr>
              <a:t> Some variables like `</a:t>
            </a:r>
            <a:r>
              <a:rPr lang="en-US" dirty="0" err="1">
                <a:latin typeface="Abadi" panose="020B0604020104020204" pitchFamily="34" charset="0"/>
              </a:rPr>
              <a:t>KitchenAbvGr</a:t>
            </a:r>
            <a:r>
              <a:rPr lang="en-US" dirty="0">
                <a:latin typeface="Abadi" panose="020B0604020104020204" pitchFamily="34" charset="0"/>
              </a:rPr>
              <a:t>, </a:t>
            </a:r>
            <a:r>
              <a:rPr lang="en-US" dirty="0" err="1">
                <a:latin typeface="Abadi" panose="020B0604020104020204" pitchFamily="34" charset="0"/>
              </a:rPr>
              <a:t>EnclosedProch</a:t>
            </a:r>
            <a:r>
              <a:rPr lang="en-US" dirty="0">
                <a:latin typeface="Abadi" panose="020B0604020104020204" pitchFamily="34" charset="0"/>
              </a:rPr>
              <a:t>,` </a:t>
            </a:r>
            <a:r>
              <a:rPr lang="en-US" dirty="0" err="1">
                <a:latin typeface="Abadi" panose="020B0604020104020204" pitchFamily="34" charset="0"/>
              </a:rPr>
              <a:t>etc</a:t>
            </a:r>
            <a:r>
              <a:rPr lang="en-US" dirty="0">
                <a:latin typeface="Abadi" panose="020B0604020104020204" pitchFamily="34" charset="0"/>
              </a:rPr>
              <a:t> are indirectly correlated with Target variable but the degree of </a:t>
            </a:r>
            <a:r>
              <a:rPr lang="en-US" dirty="0" err="1">
                <a:latin typeface="Abadi" panose="020B0604020104020204" pitchFamily="34" charset="0"/>
              </a:rPr>
              <a:t>correltaion</a:t>
            </a:r>
            <a:r>
              <a:rPr lang="en-US" dirty="0">
                <a:latin typeface="Abadi" panose="020B0604020104020204" pitchFamily="34" charset="0"/>
              </a:rPr>
              <a:t> is very low.</a:t>
            </a:r>
          </a:p>
          <a:p>
            <a:r>
              <a:rPr lang="en-US" dirty="0">
                <a:latin typeface="Abadi" panose="020B0604020104020204" pitchFamily="34" charset="0"/>
              </a:rPr>
              <a:t> </a:t>
            </a:r>
            <a:endParaRPr lang="en-IN" dirty="0">
              <a:latin typeface="Abadi" panose="020B0604020104020204" pitchFamily="34" charset="0"/>
            </a:endParaRPr>
          </a:p>
        </p:txBody>
      </p:sp>
    </p:spTree>
    <p:extLst>
      <p:ext uri="{BB962C8B-B14F-4D97-AF65-F5344CB8AC3E}">
        <p14:creationId xmlns="" xmlns:p14="http://schemas.microsoft.com/office/powerpoint/2010/main" val="37526127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CDEB988-B156-4EFE-AF10-EE2327A6EF86}"/>
              </a:ext>
            </a:extLst>
          </p:cNvPr>
          <p:cNvSpPr>
            <a:spLocks noGrp="1"/>
          </p:cNvSpPr>
          <p:nvPr>
            <p:ph type="title"/>
          </p:nvPr>
        </p:nvSpPr>
        <p:spPr>
          <a:xfrm>
            <a:off x="657224" y="81281"/>
            <a:ext cx="10772775" cy="1696720"/>
          </a:xfrm>
        </p:spPr>
        <p:txBody>
          <a:bodyPr>
            <a:normAutofit/>
          </a:bodyPr>
          <a:lstStyle/>
          <a:p>
            <a:pPr algn="ctr"/>
            <a:r>
              <a:rPr lang="en-US" sz="4400" dirty="0">
                <a:solidFill>
                  <a:schemeClr val="accent1">
                    <a:lumMod val="75000"/>
                  </a:schemeClr>
                </a:solidFill>
                <a:latin typeface="Georgia" panose="02040502050405020303" pitchFamily="18" charset="0"/>
              </a:rPr>
              <a:t>Descriptive</a:t>
            </a:r>
            <a:r>
              <a:rPr lang="en-US" sz="4400" dirty="0"/>
              <a:t> </a:t>
            </a:r>
            <a:r>
              <a:rPr lang="en-US" sz="4400" dirty="0">
                <a:solidFill>
                  <a:schemeClr val="accent1">
                    <a:lumMod val="75000"/>
                  </a:schemeClr>
                </a:solidFill>
                <a:latin typeface="Georgia" panose="02040502050405020303" pitchFamily="18" charset="0"/>
              </a:rPr>
              <a:t>Analysis</a:t>
            </a:r>
            <a:r>
              <a:rPr lang="en-US" sz="4400" dirty="0"/>
              <a:t> </a:t>
            </a:r>
            <a:r>
              <a:rPr lang="en-US" sz="4400" dirty="0">
                <a:solidFill>
                  <a:schemeClr val="accent1">
                    <a:lumMod val="75000"/>
                  </a:schemeClr>
                </a:solidFill>
                <a:latin typeface="Georgia" panose="02040502050405020303" pitchFamily="18" charset="0"/>
              </a:rPr>
              <a:t>of</a:t>
            </a:r>
            <a:r>
              <a:rPr lang="en-US" sz="4400" dirty="0"/>
              <a:t> </a:t>
            </a:r>
            <a:r>
              <a:rPr lang="en-US" sz="4400" dirty="0">
                <a:solidFill>
                  <a:schemeClr val="accent1">
                    <a:lumMod val="75000"/>
                  </a:schemeClr>
                </a:solidFill>
                <a:latin typeface="Georgia" panose="02040502050405020303" pitchFamily="18" charset="0"/>
              </a:rPr>
              <a:t>Variables - Correlation</a:t>
            </a:r>
            <a:endParaRPr lang="en-IN" sz="4400" dirty="0"/>
          </a:p>
        </p:txBody>
      </p:sp>
      <p:sp>
        <p:nvSpPr>
          <p:cNvPr id="3" name="Content Placeholder 2">
            <a:extLst>
              <a:ext uri="{FF2B5EF4-FFF2-40B4-BE49-F238E27FC236}">
                <a16:creationId xmlns="" xmlns:a16="http://schemas.microsoft.com/office/drawing/2014/main" id="{F4F756C3-98DF-4615-AC3B-33C58CEC69E5}"/>
              </a:ext>
            </a:extLst>
          </p:cNvPr>
          <p:cNvSpPr>
            <a:spLocks noGrp="1"/>
          </p:cNvSpPr>
          <p:nvPr>
            <p:ph idx="1"/>
          </p:nvPr>
        </p:nvSpPr>
        <p:spPr>
          <a:xfrm>
            <a:off x="676656" y="2184400"/>
            <a:ext cx="10753725" cy="3810000"/>
          </a:xfrm>
        </p:spPr>
        <p:txBody>
          <a:bodyPr>
            <a:normAutofit fontScale="92500"/>
          </a:bodyPr>
          <a:lstStyle/>
          <a:p>
            <a:pPr algn="just"/>
            <a:r>
              <a:rPr lang="en-US" dirty="0">
                <a:latin typeface="Abadi" panose="020B0604020104020204" pitchFamily="34" charset="0"/>
              </a:rPr>
              <a:t>While some cases are present where there is high direct and indirect relationship between independent variables. It will create a problem of multicollinearity and it may distort our model efficiency.</a:t>
            </a:r>
          </a:p>
          <a:p>
            <a:pPr algn="just"/>
            <a:r>
              <a:rPr lang="en-US" dirty="0">
                <a:latin typeface="Abadi" panose="020B0604020104020204" pitchFamily="34" charset="0"/>
              </a:rPr>
              <a:t>*Variables like `</a:t>
            </a:r>
            <a:r>
              <a:rPr lang="en-US" dirty="0" err="1">
                <a:latin typeface="Abadi" panose="020B0604020104020204" pitchFamily="34" charset="0"/>
              </a:rPr>
              <a:t>GarageYrBuilt</a:t>
            </a:r>
            <a:r>
              <a:rPr lang="en-US" dirty="0">
                <a:latin typeface="Abadi" panose="020B0604020104020204" pitchFamily="34" charset="0"/>
              </a:rPr>
              <a:t>` and `</a:t>
            </a:r>
            <a:r>
              <a:rPr lang="en-US" dirty="0" err="1">
                <a:latin typeface="Abadi" panose="020B0604020104020204" pitchFamily="34" charset="0"/>
              </a:rPr>
              <a:t>YrBuilt</a:t>
            </a:r>
            <a:r>
              <a:rPr lang="en-US" dirty="0">
                <a:latin typeface="Abadi" panose="020B0604020104020204" pitchFamily="34" charset="0"/>
              </a:rPr>
              <a:t>` are having above 80% of direct correlation.</a:t>
            </a:r>
          </a:p>
          <a:p>
            <a:pPr marL="0" indent="0" algn="just">
              <a:buNone/>
            </a:pPr>
            <a:r>
              <a:rPr lang="en-US" dirty="0">
                <a:latin typeface="Abadi" panose="020B0604020104020204" pitchFamily="34" charset="0"/>
              </a:rPr>
              <a:t>     `</a:t>
            </a:r>
            <a:r>
              <a:rPr lang="en-US" dirty="0" err="1">
                <a:latin typeface="Abadi" panose="020B0604020104020204" pitchFamily="34" charset="0"/>
              </a:rPr>
              <a:t>TotalRmsAbvGrd</a:t>
            </a:r>
            <a:r>
              <a:rPr lang="en-US" dirty="0">
                <a:latin typeface="Abadi" panose="020B0604020104020204" pitchFamily="34" charset="0"/>
              </a:rPr>
              <a:t> and </a:t>
            </a:r>
            <a:r>
              <a:rPr lang="en-US" dirty="0" err="1">
                <a:latin typeface="Abadi" panose="020B0604020104020204" pitchFamily="34" charset="0"/>
              </a:rPr>
              <a:t>GrLivArea</a:t>
            </a:r>
            <a:r>
              <a:rPr lang="en-US" dirty="0">
                <a:latin typeface="Abadi" panose="020B0604020104020204" pitchFamily="34" charset="0"/>
              </a:rPr>
              <a:t>` also having 80% direct correlation.</a:t>
            </a:r>
          </a:p>
          <a:p>
            <a:pPr algn="just"/>
            <a:r>
              <a:rPr lang="en-US" dirty="0">
                <a:latin typeface="Abadi" panose="020B0604020104020204" pitchFamily="34" charset="0"/>
              </a:rPr>
              <a:t>    ` </a:t>
            </a:r>
            <a:r>
              <a:rPr lang="en-US" dirty="0" err="1">
                <a:latin typeface="Abadi" panose="020B0604020104020204" pitchFamily="34" charset="0"/>
              </a:rPr>
              <a:t>GarageArea</a:t>
            </a:r>
            <a:r>
              <a:rPr lang="en-US" dirty="0">
                <a:latin typeface="Abadi" panose="020B0604020104020204" pitchFamily="34" charset="0"/>
              </a:rPr>
              <a:t> and </a:t>
            </a:r>
            <a:r>
              <a:rPr lang="en-US" dirty="0" err="1">
                <a:latin typeface="Abadi" panose="020B0604020104020204" pitchFamily="34" charset="0"/>
              </a:rPr>
              <a:t>GarageCars</a:t>
            </a:r>
            <a:r>
              <a:rPr lang="en-US" dirty="0">
                <a:latin typeface="Abadi" panose="020B0604020104020204" pitchFamily="34" charset="0"/>
              </a:rPr>
              <a:t>` having 88% direct correlation.</a:t>
            </a:r>
          </a:p>
          <a:p>
            <a:pPr marL="0" indent="0" algn="just">
              <a:buNone/>
            </a:pPr>
            <a:r>
              <a:rPr lang="en-US" dirty="0">
                <a:latin typeface="Abadi" panose="020B0604020104020204" pitchFamily="34" charset="0"/>
              </a:rPr>
              <a:t>  While `</a:t>
            </a:r>
            <a:r>
              <a:rPr lang="en-US" dirty="0" err="1">
                <a:latin typeface="Abadi" panose="020B0604020104020204" pitchFamily="34" charset="0"/>
              </a:rPr>
              <a:t>BsmntUnf</a:t>
            </a:r>
            <a:r>
              <a:rPr lang="en-US" dirty="0">
                <a:latin typeface="Abadi" panose="020B0604020104020204" pitchFamily="34" charset="0"/>
              </a:rPr>
              <a:t> and BsmtFinSf1` having 50% indirect correlation with each other.    </a:t>
            </a:r>
          </a:p>
          <a:p>
            <a:pPr algn="just"/>
            <a:r>
              <a:rPr lang="en-US" dirty="0">
                <a:latin typeface="Abadi" panose="020B0604020104020204" pitchFamily="34" charset="0"/>
              </a:rPr>
              <a:t>   </a:t>
            </a:r>
            <a:r>
              <a:rPr lang="en-US" dirty="0" err="1">
                <a:latin typeface="Abadi" panose="020B0604020104020204" pitchFamily="34" charset="0"/>
              </a:rPr>
              <a:t>BsmntFullBath</a:t>
            </a:r>
            <a:r>
              <a:rPr lang="en-US" dirty="0">
                <a:latin typeface="Abadi" panose="020B0604020104020204" pitchFamily="34" charset="0"/>
              </a:rPr>
              <a:t> and </a:t>
            </a:r>
            <a:r>
              <a:rPr lang="en-US" dirty="0" err="1">
                <a:latin typeface="Abadi" panose="020B0604020104020204" pitchFamily="34" charset="0"/>
              </a:rPr>
              <a:t>BsmntUnf</a:t>
            </a:r>
            <a:r>
              <a:rPr lang="en-US" dirty="0">
                <a:latin typeface="Abadi" panose="020B0604020104020204" pitchFamily="34" charset="0"/>
              </a:rPr>
              <a:t>` having 43% of indirect </a:t>
            </a:r>
            <a:r>
              <a:rPr lang="en-US" dirty="0" err="1">
                <a:latin typeface="Abadi" panose="020B0604020104020204" pitchFamily="34" charset="0"/>
              </a:rPr>
              <a:t>correaltion</a:t>
            </a:r>
            <a:r>
              <a:rPr lang="en-US" dirty="0">
                <a:latin typeface="Abadi" panose="020B0604020104020204" pitchFamily="34" charset="0"/>
              </a:rPr>
              <a:t> with each other.</a:t>
            </a:r>
          </a:p>
          <a:p>
            <a:endParaRPr lang="en-IN" dirty="0"/>
          </a:p>
        </p:txBody>
      </p:sp>
    </p:spTree>
    <p:extLst>
      <p:ext uri="{BB962C8B-B14F-4D97-AF65-F5344CB8AC3E}">
        <p14:creationId xmlns="" xmlns:p14="http://schemas.microsoft.com/office/powerpoint/2010/main" val="9944771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AF343FB-B426-438F-8BD1-E53558655FB4}"/>
              </a:ext>
            </a:extLst>
          </p:cNvPr>
          <p:cNvSpPr>
            <a:spLocks noGrp="1"/>
          </p:cNvSpPr>
          <p:nvPr>
            <p:ph type="title"/>
          </p:nvPr>
        </p:nvSpPr>
        <p:spPr>
          <a:xfrm>
            <a:off x="657224" y="172721"/>
            <a:ext cx="10772775" cy="1452880"/>
          </a:xfrm>
        </p:spPr>
        <p:txBody>
          <a:bodyPr/>
          <a:lstStyle/>
          <a:p>
            <a:pPr algn="ctr"/>
            <a:r>
              <a:rPr lang="en-US" sz="4300" dirty="0">
                <a:solidFill>
                  <a:schemeClr val="accent1">
                    <a:lumMod val="75000"/>
                  </a:schemeClr>
                </a:solidFill>
                <a:latin typeface="Georgia" panose="02040502050405020303" pitchFamily="18" charset="0"/>
              </a:rPr>
              <a:t>Data</a:t>
            </a:r>
            <a:r>
              <a:rPr lang="en-US" dirty="0"/>
              <a:t> </a:t>
            </a:r>
            <a:r>
              <a:rPr lang="en-US" sz="4300" dirty="0">
                <a:solidFill>
                  <a:schemeClr val="accent1">
                    <a:lumMod val="75000"/>
                  </a:schemeClr>
                </a:solidFill>
                <a:latin typeface="Georgia" panose="02040502050405020303" pitchFamily="18" charset="0"/>
              </a:rPr>
              <a:t>Sources and their formats</a:t>
            </a:r>
            <a:endParaRPr lang="en-IN" sz="4300" dirty="0">
              <a:solidFill>
                <a:schemeClr val="accent1">
                  <a:lumMod val="75000"/>
                </a:schemeClr>
              </a:solidFill>
              <a:latin typeface="Georgia" panose="02040502050405020303" pitchFamily="18" charset="0"/>
            </a:endParaRPr>
          </a:p>
        </p:txBody>
      </p:sp>
      <p:sp>
        <p:nvSpPr>
          <p:cNvPr id="3" name="Content Placeholder 2">
            <a:extLst>
              <a:ext uri="{FF2B5EF4-FFF2-40B4-BE49-F238E27FC236}">
                <a16:creationId xmlns="" xmlns:a16="http://schemas.microsoft.com/office/drawing/2014/main" id="{BCF654DD-3B1A-41F9-AB13-9285EEE3D8DB}"/>
              </a:ext>
            </a:extLst>
          </p:cNvPr>
          <p:cNvSpPr>
            <a:spLocks noGrp="1"/>
          </p:cNvSpPr>
          <p:nvPr>
            <p:ph idx="1"/>
          </p:nvPr>
        </p:nvSpPr>
        <p:spPr>
          <a:xfrm>
            <a:off x="676656" y="1706880"/>
            <a:ext cx="10753725" cy="4070985"/>
          </a:xfrm>
        </p:spPr>
        <p:txBody>
          <a:bodyPr/>
          <a:lstStyle/>
          <a:p>
            <a:r>
              <a:rPr lang="en-IN" dirty="0">
                <a:latin typeface="Abadi" panose="020B0604020104020204" pitchFamily="34" charset="0"/>
              </a:rPr>
              <a:t>Now our data source is </a:t>
            </a:r>
            <a:r>
              <a:rPr lang="en-IN" dirty="0" err="1">
                <a:latin typeface="Abadi" panose="020B0604020104020204" pitchFamily="34" charset="0"/>
              </a:rPr>
              <a:t>FlipRoboTechnologies</a:t>
            </a:r>
            <a:r>
              <a:rPr lang="en-IN" dirty="0">
                <a:latin typeface="Abadi" panose="020B0604020104020204" pitchFamily="34" charset="0"/>
              </a:rPr>
              <a:t>, who provided  the data in csv format during my internship program.</a:t>
            </a:r>
          </a:p>
          <a:p>
            <a:r>
              <a:rPr lang="en-IN" dirty="0">
                <a:latin typeface="Abadi" panose="020B0604020104020204" pitchFamily="34" charset="0"/>
              </a:rPr>
              <a:t>We loaded the data using pandas library.</a:t>
            </a:r>
          </a:p>
          <a:p>
            <a:endParaRPr lang="en-IN" dirty="0"/>
          </a:p>
        </p:txBody>
      </p:sp>
      <p:pic>
        <p:nvPicPr>
          <p:cNvPr id="5" name="Picture 4">
            <a:extLst>
              <a:ext uri="{FF2B5EF4-FFF2-40B4-BE49-F238E27FC236}">
                <a16:creationId xmlns="" xmlns:a16="http://schemas.microsoft.com/office/drawing/2014/main" id="{F663891D-4F6C-4F78-8770-0CCD72E79763}"/>
              </a:ext>
            </a:extLst>
          </p:cNvPr>
          <p:cNvPicPr>
            <a:picLocks noChangeAspect="1"/>
          </p:cNvPicPr>
          <p:nvPr/>
        </p:nvPicPr>
        <p:blipFill rotWithShape="1">
          <a:blip r:embed="rId2"/>
          <a:srcRect l="17917" t="27852" r="10417" b="18518"/>
          <a:stretch/>
        </p:blipFill>
        <p:spPr>
          <a:xfrm>
            <a:off x="1056640" y="3180080"/>
            <a:ext cx="10297160" cy="2996883"/>
          </a:xfrm>
          <a:prstGeom prst="rect">
            <a:avLst/>
          </a:prstGeom>
        </p:spPr>
      </p:pic>
    </p:spTree>
    <p:extLst>
      <p:ext uri="{BB962C8B-B14F-4D97-AF65-F5344CB8AC3E}">
        <p14:creationId xmlns="" xmlns:p14="http://schemas.microsoft.com/office/powerpoint/2010/main" val="13542713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C2A0AC4-E810-4333-B9BB-F0CF2F03CADF}"/>
              </a:ext>
            </a:extLst>
          </p:cNvPr>
          <p:cNvSpPr>
            <a:spLocks noGrp="1"/>
          </p:cNvSpPr>
          <p:nvPr>
            <p:ph type="title"/>
          </p:nvPr>
        </p:nvSpPr>
        <p:spPr>
          <a:xfrm>
            <a:off x="657224" y="499533"/>
            <a:ext cx="10772775" cy="1278467"/>
          </a:xfrm>
        </p:spPr>
        <p:txBody>
          <a:bodyPr/>
          <a:lstStyle/>
          <a:p>
            <a:pPr algn="ctr"/>
            <a:r>
              <a:rPr lang="en-IN" sz="4800" dirty="0">
                <a:solidFill>
                  <a:schemeClr val="accent1">
                    <a:lumMod val="75000"/>
                  </a:schemeClr>
                </a:solidFill>
                <a:latin typeface="Georgia" panose="02040502050405020303" pitchFamily="18" charset="0"/>
              </a:rPr>
              <a:t>TABLE</a:t>
            </a:r>
            <a:r>
              <a:rPr lang="en-IN" dirty="0">
                <a:solidFill>
                  <a:schemeClr val="accent1">
                    <a:lumMod val="75000"/>
                  </a:schemeClr>
                </a:solidFill>
                <a:latin typeface="Forte" panose="03060902040502070203" pitchFamily="66" charset="0"/>
              </a:rPr>
              <a:t> </a:t>
            </a:r>
            <a:r>
              <a:rPr lang="en-IN" sz="4800" dirty="0">
                <a:solidFill>
                  <a:schemeClr val="accent1">
                    <a:lumMod val="75000"/>
                  </a:schemeClr>
                </a:solidFill>
                <a:latin typeface="Georgia" panose="02040502050405020303" pitchFamily="18" charset="0"/>
              </a:rPr>
              <a:t>OF</a:t>
            </a:r>
            <a:r>
              <a:rPr lang="en-IN" dirty="0">
                <a:solidFill>
                  <a:schemeClr val="accent1">
                    <a:lumMod val="75000"/>
                  </a:schemeClr>
                </a:solidFill>
                <a:latin typeface="Forte" panose="03060902040502070203" pitchFamily="66" charset="0"/>
              </a:rPr>
              <a:t> </a:t>
            </a:r>
            <a:r>
              <a:rPr lang="en-IN" sz="4800" dirty="0">
                <a:solidFill>
                  <a:schemeClr val="accent1">
                    <a:lumMod val="75000"/>
                  </a:schemeClr>
                </a:solidFill>
                <a:latin typeface="Georgia" panose="02040502050405020303" pitchFamily="18" charset="0"/>
              </a:rPr>
              <a:t>CONTENTS</a:t>
            </a:r>
          </a:p>
        </p:txBody>
      </p:sp>
      <p:sp>
        <p:nvSpPr>
          <p:cNvPr id="3" name="Content Placeholder 2">
            <a:extLst>
              <a:ext uri="{FF2B5EF4-FFF2-40B4-BE49-F238E27FC236}">
                <a16:creationId xmlns="" xmlns:a16="http://schemas.microsoft.com/office/drawing/2014/main" id="{3A6CE7C2-119A-4DEA-AC72-76D075F661D4}"/>
              </a:ext>
            </a:extLst>
          </p:cNvPr>
          <p:cNvSpPr>
            <a:spLocks noGrp="1"/>
          </p:cNvSpPr>
          <p:nvPr>
            <p:ph idx="1"/>
          </p:nvPr>
        </p:nvSpPr>
        <p:spPr>
          <a:xfrm>
            <a:off x="331216" y="2153920"/>
            <a:ext cx="10753725" cy="3766185"/>
          </a:xfrm>
        </p:spPr>
        <p:txBody>
          <a:bodyPr>
            <a:normAutofit fontScale="92500" lnSpcReduction="10000"/>
          </a:bodyPr>
          <a:lstStyle/>
          <a:p>
            <a:r>
              <a:rPr lang="en-IN" dirty="0">
                <a:latin typeface="Abadi" panose="020B0604020104020204" pitchFamily="34" charset="0"/>
              </a:rPr>
              <a:t>INRODUCTION –</a:t>
            </a:r>
          </a:p>
          <a:p>
            <a:pPr marL="4572" lvl="1" indent="0">
              <a:buNone/>
            </a:pPr>
            <a:r>
              <a:rPr lang="en-IN" dirty="0">
                <a:latin typeface="Abadi" panose="020B0604020104020204" pitchFamily="34" charset="0"/>
              </a:rPr>
              <a:t>        •	Business Problem Framing</a:t>
            </a:r>
          </a:p>
          <a:p>
            <a:pPr marL="4572" lvl="1" indent="0">
              <a:buNone/>
            </a:pPr>
            <a:r>
              <a:rPr lang="en-US" dirty="0">
                <a:latin typeface="Abadi" panose="020B0604020104020204" pitchFamily="34" charset="0"/>
              </a:rPr>
              <a:t>        •	Conceptual Background of the Domain Problem</a:t>
            </a:r>
          </a:p>
          <a:p>
            <a:pPr marL="4572" lvl="1" indent="0">
              <a:buNone/>
            </a:pPr>
            <a:r>
              <a:rPr lang="en-IN" dirty="0">
                <a:latin typeface="Abadi" panose="020B0604020104020204" pitchFamily="34" charset="0"/>
              </a:rPr>
              <a:t>        •	Review of Literature</a:t>
            </a:r>
          </a:p>
          <a:p>
            <a:pPr marL="4572" lvl="1" indent="0">
              <a:buNone/>
            </a:pPr>
            <a:r>
              <a:rPr lang="en-IN" dirty="0">
                <a:latin typeface="Abadi" panose="020B0604020104020204" pitchFamily="34" charset="0"/>
              </a:rPr>
              <a:t>        •	Motivation for the Problem Undertaken</a:t>
            </a:r>
          </a:p>
          <a:p>
            <a:r>
              <a:rPr lang="en-IN" dirty="0">
                <a:latin typeface="Abadi" panose="020B0604020104020204" pitchFamily="34" charset="0"/>
              </a:rPr>
              <a:t>Analytical Problem Framing –</a:t>
            </a:r>
          </a:p>
          <a:p>
            <a:pPr lvl="1"/>
            <a:r>
              <a:rPr lang="en-US" dirty="0">
                <a:latin typeface="Abadi" panose="020B0604020104020204" pitchFamily="34" charset="0"/>
              </a:rPr>
              <a:t>    •	Mathematical/ Analytical Modeling of the Problem</a:t>
            </a:r>
          </a:p>
          <a:p>
            <a:pPr lvl="1"/>
            <a:r>
              <a:rPr lang="en-US" dirty="0">
                <a:latin typeface="Abadi" panose="020B0604020104020204" pitchFamily="34" charset="0"/>
              </a:rPr>
              <a:t>    •	Data Sources and their formats</a:t>
            </a:r>
          </a:p>
          <a:p>
            <a:pPr lvl="1"/>
            <a:r>
              <a:rPr lang="en-IN" dirty="0">
                <a:latin typeface="Abadi" panose="020B0604020104020204" pitchFamily="34" charset="0"/>
              </a:rPr>
              <a:t>    •	Data </a:t>
            </a:r>
            <a:r>
              <a:rPr lang="en-IN" dirty="0" err="1">
                <a:latin typeface="Abadi" panose="020B0604020104020204" pitchFamily="34" charset="0"/>
              </a:rPr>
              <a:t>Preprocessing</a:t>
            </a:r>
            <a:r>
              <a:rPr lang="en-IN" dirty="0">
                <a:latin typeface="Abadi" panose="020B0604020104020204" pitchFamily="34" charset="0"/>
              </a:rPr>
              <a:t> Done</a:t>
            </a:r>
          </a:p>
          <a:p>
            <a:pPr lvl="1"/>
            <a:r>
              <a:rPr lang="en-US" dirty="0">
                <a:latin typeface="Abadi" panose="020B0604020104020204" pitchFamily="34" charset="0"/>
              </a:rPr>
              <a:t>    •	Data Inputs- Logic- Output Relationships</a:t>
            </a:r>
            <a:endParaRPr lang="en-IN" dirty="0">
              <a:latin typeface="Abadi" panose="020B0604020104020204" pitchFamily="34" charset="0"/>
            </a:endParaRPr>
          </a:p>
          <a:p>
            <a:pPr lvl="1"/>
            <a:r>
              <a:rPr lang="en-US" dirty="0">
                <a:latin typeface="Abadi" panose="020B0604020104020204" pitchFamily="34" charset="0"/>
              </a:rPr>
              <a:t>    •	Hardware and Software Requirements and Tools Used</a:t>
            </a:r>
            <a:endParaRPr lang="en-IN" dirty="0">
              <a:latin typeface="Abadi" panose="020B0604020104020204" pitchFamily="34" charset="0"/>
            </a:endParaRPr>
          </a:p>
          <a:p>
            <a:pPr marL="0" indent="0">
              <a:buNone/>
            </a:pPr>
            <a:endParaRPr lang="en-IN" dirty="0"/>
          </a:p>
          <a:p>
            <a:endParaRPr lang="en-IN" dirty="0"/>
          </a:p>
        </p:txBody>
      </p:sp>
    </p:spTree>
    <p:extLst>
      <p:ext uri="{BB962C8B-B14F-4D97-AF65-F5344CB8AC3E}">
        <p14:creationId xmlns="" xmlns:p14="http://schemas.microsoft.com/office/powerpoint/2010/main" val="11702199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A98370B-423E-47E1-8914-2C18763B0046}"/>
              </a:ext>
            </a:extLst>
          </p:cNvPr>
          <p:cNvSpPr>
            <a:spLocks noGrp="1"/>
          </p:cNvSpPr>
          <p:nvPr>
            <p:ph type="title"/>
          </p:nvPr>
        </p:nvSpPr>
        <p:spPr>
          <a:xfrm>
            <a:off x="657224" y="499533"/>
            <a:ext cx="10772775" cy="1268307"/>
          </a:xfrm>
        </p:spPr>
        <p:txBody>
          <a:bodyPr>
            <a:normAutofit fontScale="90000"/>
          </a:bodyPr>
          <a:lstStyle/>
          <a:p>
            <a:pPr algn="ctr"/>
            <a:r>
              <a:rPr lang="en-US" sz="4300" dirty="0">
                <a:solidFill>
                  <a:schemeClr val="accent1">
                    <a:lumMod val="75000"/>
                  </a:schemeClr>
                </a:solidFill>
                <a:latin typeface="Georgia" panose="02040502050405020303" pitchFamily="18" charset="0"/>
              </a:rPr>
              <a:t/>
            </a:r>
            <a:br>
              <a:rPr lang="en-US" sz="4300" dirty="0">
                <a:solidFill>
                  <a:schemeClr val="accent1">
                    <a:lumMod val="75000"/>
                  </a:schemeClr>
                </a:solidFill>
                <a:latin typeface="Georgia" panose="02040502050405020303" pitchFamily="18" charset="0"/>
              </a:rPr>
            </a:br>
            <a:r>
              <a:rPr lang="en-US" sz="4800" dirty="0">
                <a:solidFill>
                  <a:schemeClr val="accent1">
                    <a:lumMod val="75000"/>
                  </a:schemeClr>
                </a:solidFill>
                <a:latin typeface="Georgia" panose="02040502050405020303" pitchFamily="18" charset="0"/>
              </a:rPr>
              <a:t>Data</a:t>
            </a:r>
            <a:r>
              <a:rPr lang="en-US" dirty="0"/>
              <a:t> </a:t>
            </a:r>
            <a:r>
              <a:rPr lang="en-US" sz="4800" dirty="0">
                <a:solidFill>
                  <a:schemeClr val="accent1">
                    <a:lumMod val="75000"/>
                  </a:schemeClr>
                </a:solidFill>
                <a:latin typeface="Georgia" panose="02040502050405020303" pitchFamily="18" charset="0"/>
              </a:rPr>
              <a:t>Sources</a:t>
            </a:r>
            <a:r>
              <a:rPr lang="en-US" dirty="0"/>
              <a:t> </a:t>
            </a:r>
            <a:r>
              <a:rPr lang="en-US" sz="4800" dirty="0">
                <a:solidFill>
                  <a:schemeClr val="accent1">
                    <a:lumMod val="75000"/>
                  </a:schemeClr>
                </a:solidFill>
                <a:latin typeface="Georgia" panose="02040502050405020303" pitchFamily="18" charset="0"/>
              </a:rPr>
              <a:t>and</a:t>
            </a:r>
            <a:r>
              <a:rPr lang="en-US" dirty="0"/>
              <a:t> </a:t>
            </a:r>
            <a:r>
              <a:rPr lang="en-US" sz="4800" dirty="0">
                <a:solidFill>
                  <a:schemeClr val="accent1">
                    <a:lumMod val="75000"/>
                  </a:schemeClr>
                </a:solidFill>
                <a:latin typeface="Georgia" panose="02040502050405020303" pitchFamily="18" charset="0"/>
              </a:rPr>
              <a:t>their</a:t>
            </a:r>
            <a:r>
              <a:rPr lang="en-US" dirty="0"/>
              <a:t> </a:t>
            </a:r>
            <a:r>
              <a:rPr lang="en-US" sz="4800" dirty="0">
                <a:solidFill>
                  <a:schemeClr val="accent1">
                    <a:lumMod val="75000"/>
                  </a:schemeClr>
                </a:solidFill>
                <a:latin typeface="Georgia" panose="02040502050405020303" pitchFamily="18" charset="0"/>
              </a:rPr>
              <a:t>formats</a:t>
            </a:r>
            <a:r>
              <a:rPr lang="en-US" dirty="0"/>
              <a:t/>
            </a:r>
            <a:br>
              <a:rPr lang="en-US" dirty="0"/>
            </a:br>
            <a:endParaRPr lang="en-IN" dirty="0"/>
          </a:p>
        </p:txBody>
      </p:sp>
      <p:sp>
        <p:nvSpPr>
          <p:cNvPr id="3" name="Content Placeholder 2">
            <a:extLst>
              <a:ext uri="{FF2B5EF4-FFF2-40B4-BE49-F238E27FC236}">
                <a16:creationId xmlns="" xmlns:a16="http://schemas.microsoft.com/office/drawing/2014/main" id="{D8F61932-027C-4241-9B8D-DDD7D021E35B}"/>
              </a:ext>
            </a:extLst>
          </p:cNvPr>
          <p:cNvSpPr>
            <a:spLocks noGrp="1"/>
          </p:cNvSpPr>
          <p:nvPr>
            <p:ph idx="1"/>
          </p:nvPr>
        </p:nvSpPr>
        <p:spPr/>
        <p:txBody>
          <a:bodyPr/>
          <a:lstStyle/>
          <a:p>
            <a:r>
              <a:rPr lang="en-IN" dirty="0">
                <a:latin typeface="Abadi" panose="020B0604020104020204" pitchFamily="34" charset="0"/>
              </a:rPr>
              <a:t>First of all before loading the data from source we imported the required libraries for our project.</a:t>
            </a:r>
          </a:p>
          <a:p>
            <a:endParaRPr lang="en-IN" dirty="0"/>
          </a:p>
        </p:txBody>
      </p:sp>
      <p:pic>
        <p:nvPicPr>
          <p:cNvPr id="5" name="Picture 4">
            <a:extLst>
              <a:ext uri="{FF2B5EF4-FFF2-40B4-BE49-F238E27FC236}">
                <a16:creationId xmlns="" xmlns:a16="http://schemas.microsoft.com/office/drawing/2014/main" id="{7DF8BE61-F0EC-420F-BA2F-FF7A1300A3A0}"/>
              </a:ext>
            </a:extLst>
          </p:cNvPr>
          <p:cNvPicPr>
            <a:picLocks noChangeAspect="1"/>
          </p:cNvPicPr>
          <p:nvPr/>
        </p:nvPicPr>
        <p:blipFill rotWithShape="1">
          <a:blip r:embed="rId2"/>
          <a:srcRect l="17750" t="45629" r="13667" b="7964"/>
          <a:stretch/>
        </p:blipFill>
        <p:spPr>
          <a:xfrm>
            <a:off x="1087120" y="2814319"/>
            <a:ext cx="10139680" cy="3519057"/>
          </a:xfrm>
          <a:prstGeom prst="rect">
            <a:avLst/>
          </a:prstGeom>
        </p:spPr>
      </p:pic>
    </p:spTree>
    <p:extLst>
      <p:ext uri="{BB962C8B-B14F-4D97-AF65-F5344CB8AC3E}">
        <p14:creationId xmlns="" xmlns:p14="http://schemas.microsoft.com/office/powerpoint/2010/main" val="31285641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0F967D1-A1B0-4EAC-8CF9-F104921E33CC}"/>
              </a:ext>
            </a:extLst>
          </p:cNvPr>
          <p:cNvSpPr>
            <a:spLocks noGrp="1"/>
          </p:cNvSpPr>
          <p:nvPr>
            <p:ph type="title"/>
          </p:nvPr>
        </p:nvSpPr>
        <p:spPr>
          <a:xfrm>
            <a:off x="838200" y="365125"/>
            <a:ext cx="10515600" cy="813435"/>
          </a:xfrm>
        </p:spPr>
        <p:txBody>
          <a:bodyPr/>
          <a:lstStyle/>
          <a:p>
            <a:pPr algn="ctr"/>
            <a:r>
              <a:rPr lang="en-US" sz="4300" dirty="0">
                <a:solidFill>
                  <a:schemeClr val="accent1">
                    <a:lumMod val="75000"/>
                  </a:schemeClr>
                </a:solidFill>
                <a:latin typeface="Georgia" panose="02040502050405020303" pitchFamily="18" charset="0"/>
              </a:rPr>
              <a:t>Data</a:t>
            </a:r>
            <a:r>
              <a:rPr lang="en-US" dirty="0"/>
              <a:t> </a:t>
            </a:r>
            <a:r>
              <a:rPr lang="en-US" sz="4300" dirty="0">
                <a:solidFill>
                  <a:schemeClr val="accent1">
                    <a:lumMod val="75000"/>
                  </a:schemeClr>
                </a:solidFill>
                <a:latin typeface="Georgia" panose="02040502050405020303" pitchFamily="18" charset="0"/>
              </a:rPr>
              <a:t>Sources and their formats</a:t>
            </a:r>
            <a:endParaRPr lang="en-IN" sz="4300" dirty="0">
              <a:solidFill>
                <a:schemeClr val="accent1">
                  <a:lumMod val="75000"/>
                </a:schemeClr>
              </a:solidFill>
              <a:latin typeface="Georgia" panose="02040502050405020303" pitchFamily="18" charset="0"/>
            </a:endParaRPr>
          </a:p>
        </p:txBody>
      </p:sp>
      <p:pic>
        <p:nvPicPr>
          <p:cNvPr id="7" name="Content Placeholder 6">
            <a:extLst>
              <a:ext uri="{FF2B5EF4-FFF2-40B4-BE49-F238E27FC236}">
                <a16:creationId xmlns="" xmlns:a16="http://schemas.microsoft.com/office/drawing/2014/main" id="{51776F84-2CF9-4077-8072-FDE82470320E}"/>
              </a:ext>
            </a:extLst>
          </p:cNvPr>
          <p:cNvPicPr>
            <a:picLocks noGrp="1" noChangeAspect="1"/>
          </p:cNvPicPr>
          <p:nvPr>
            <p:ph idx="1"/>
          </p:nvPr>
        </p:nvPicPr>
        <p:blipFill rotWithShape="1">
          <a:blip r:embed="rId2"/>
          <a:srcRect l="16961" t="25011" r="56631" b="6294"/>
          <a:stretch/>
        </p:blipFill>
        <p:spPr>
          <a:xfrm>
            <a:off x="944880" y="1391920"/>
            <a:ext cx="3688080" cy="4876800"/>
          </a:xfrm>
        </p:spPr>
      </p:pic>
      <p:pic>
        <p:nvPicPr>
          <p:cNvPr id="9" name="Picture 8">
            <a:extLst>
              <a:ext uri="{FF2B5EF4-FFF2-40B4-BE49-F238E27FC236}">
                <a16:creationId xmlns="" xmlns:a16="http://schemas.microsoft.com/office/drawing/2014/main" id="{7A448931-6FA5-4246-80C2-B051757B9AED}"/>
              </a:ext>
            </a:extLst>
          </p:cNvPr>
          <p:cNvPicPr>
            <a:picLocks noChangeAspect="1"/>
          </p:cNvPicPr>
          <p:nvPr/>
        </p:nvPicPr>
        <p:blipFill rotWithShape="1">
          <a:blip r:embed="rId3"/>
          <a:srcRect l="18583" t="30665" r="57834" b="5482"/>
          <a:stretch/>
        </p:blipFill>
        <p:spPr>
          <a:xfrm>
            <a:off x="4897120" y="1391920"/>
            <a:ext cx="3322320" cy="4876800"/>
          </a:xfrm>
          <a:prstGeom prst="rect">
            <a:avLst/>
          </a:prstGeom>
        </p:spPr>
      </p:pic>
      <p:pic>
        <p:nvPicPr>
          <p:cNvPr id="11" name="Picture 10">
            <a:extLst>
              <a:ext uri="{FF2B5EF4-FFF2-40B4-BE49-F238E27FC236}">
                <a16:creationId xmlns="" xmlns:a16="http://schemas.microsoft.com/office/drawing/2014/main" id="{2A0759E9-851A-49AD-815C-003CE2BA0384}"/>
              </a:ext>
            </a:extLst>
          </p:cNvPr>
          <p:cNvPicPr>
            <a:picLocks noChangeAspect="1"/>
          </p:cNvPicPr>
          <p:nvPr/>
        </p:nvPicPr>
        <p:blipFill rotWithShape="1">
          <a:blip r:embed="rId4"/>
          <a:srcRect l="17500" t="25926" r="57333" b="17926"/>
          <a:stretch/>
        </p:blipFill>
        <p:spPr>
          <a:xfrm>
            <a:off x="8483600" y="1280160"/>
            <a:ext cx="3058160" cy="4988560"/>
          </a:xfrm>
          <a:prstGeom prst="rect">
            <a:avLst/>
          </a:prstGeom>
        </p:spPr>
      </p:pic>
    </p:spTree>
    <p:extLst>
      <p:ext uri="{BB962C8B-B14F-4D97-AF65-F5344CB8AC3E}">
        <p14:creationId xmlns="" xmlns:p14="http://schemas.microsoft.com/office/powerpoint/2010/main" val="26847069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5336259-FA01-4B84-AD09-86EB4ACECF90}"/>
              </a:ext>
            </a:extLst>
          </p:cNvPr>
          <p:cNvSpPr>
            <a:spLocks noGrp="1"/>
          </p:cNvSpPr>
          <p:nvPr>
            <p:ph type="title"/>
          </p:nvPr>
        </p:nvSpPr>
        <p:spPr>
          <a:xfrm>
            <a:off x="657224" y="213361"/>
            <a:ext cx="10772775" cy="1564640"/>
          </a:xfrm>
        </p:spPr>
        <p:txBody>
          <a:bodyPr/>
          <a:lstStyle/>
          <a:p>
            <a:pPr algn="ctr"/>
            <a:r>
              <a:rPr lang="en-US" sz="4300" dirty="0">
                <a:solidFill>
                  <a:schemeClr val="accent1">
                    <a:lumMod val="75000"/>
                  </a:schemeClr>
                </a:solidFill>
                <a:latin typeface="Georgia" panose="02040502050405020303" pitchFamily="18" charset="0"/>
              </a:rPr>
              <a:t>Data</a:t>
            </a:r>
            <a:r>
              <a:rPr lang="en-US" dirty="0"/>
              <a:t> </a:t>
            </a:r>
            <a:r>
              <a:rPr lang="en-US" sz="4300" dirty="0">
                <a:solidFill>
                  <a:schemeClr val="accent1">
                    <a:lumMod val="75000"/>
                  </a:schemeClr>
                </a:solidFill>
                <a:latin typeface="Georgia" panose="02040502050405020303" pitchFamily="18" charset="0"/>
              </a:rPr>
              <a:t>Sources and their formats</a:t>
            </a:r>
            <a:endParaRPr lang="en-IN" sz="4300" dirty="0">
              <a:solidFill>
                <a:schemeClr val="accent1">
                  <a:lumMod val="75000"/>
                </a:schemeClr>
              </a:solidFill>
              <a:latin typeface="Georgia" panose="02040502050405020303" pitchFamily="18" charset="0"/>
            </a:endParaRPr>
          </a:p>
        </p:txBody>
      </p:sp>
      <p:sp>
        <p:nvSpPr>
          <p:cNvPr id="3" name="Content Placeholder 2">
            <a:extLst>
              <a:ext uri="{FF2B5EF4-FFF2-40B4-BE49-F238E27FC236}">
                <a16:creationId xmlns="" xmlns:a16="http://schemas.microsoft.com/office/drawing/2014/main" id="{702EA66C-776E-4035-9801-D3940F3175ED}"/>
              </a:ext>
            </a:extLst>
          </p:cNvPr>
          <p:cNvSpPr>
            <a:spLocks noGrp="1"/>
          </p:cNvSpPr>
          <p:nvPr>
            <p:ph idx="1"/>
          </p:nvPr>
        </p:nvSpPr>
        <p:spPr>
          <a:xfrm>
            <a:off x="676656" y="2763520"/>
            <a:ext cx="10753725" cy="3014345"/>
          </a:xfrm>
        </p:spPr>
        <p:txBody>
          <a:bodyPr/>
          <a:lstStyle/>
          <a:p>
            <a:r>
              <a:rPr lang="en-US" dirty="0">
                <a:latin typeface="Abadi" panose="020B0604020104020204" pitchFamily="34" charset="0"/>
              </a:rPr>
              <a:t>Data types present in dataset :</a:t>
            </a:r>
          </a:p>
          <a:p>
            <a:pPr lvl="1">
              <a:buFont typeface="Arial" panose="020B0604020202020204" pitchFamily="34" charset="0"/>
              <a:buChar char="•"/>
            </a:pPr>
            <a:r>
              <a:rPr lang="en-US" dirty="0">
                <a:latin typeface="Abadi" panose="020B0604020104020204" pitchFamily="34" charset="0"/>
              </a:rPr>
              <a:t>float - 3 columns</a:t>
            </a:r>
          </a:p>
          <a:p>
            <a:pPr lvl="1">
              <a:buFont typeface="Arial" panose="020B0604020202020204" pitchFamily="34" charset="0"/>
              <a:buChar char="•"/>
            </a:pPr>
            <a:r>
              <a:rPr lang="en-US" dirty="0">
                <a:latin typeface="Abadi" panose="020B0604020104020204" pitchFamily="34" charset="0"/>
              </a:rPr>
              <a:t>integer64 - 35 columns</a:t>
            </a:r>
          </a:p>
          <a:p>
            <a:pPr lvl="1">
              <a:buFont typeface="Arial" panose="020B0604020202020204" pitchFamily="34" charset="0"/>
              <a:buChar char="•"/>
            </a:pPr>
            <a:r>
              <a:rPr lang="en-US" dirty="0">
                <a:latin typeface="Abadi" panose="020B0604020104020204" pitchFamily="34" charset="0"/>
              </a:rPr>
              <a:t>object - 43 columns</a:t>
            </a:r>
          </a:p>
          <a:p>
            <a:pPr lvl="1">
              <a:buFont typeface="Arial" panose="020B0604020202020204" pitchFamily="34" charset="0"/>
              <a:buChar char="•"/>
            </a:pPr>
            <a:r>
              <a:rPr lang="en-US" dirty="0">
                <a:latin typeface="Abadi" panose="020B0604020104020204" pitchFamily="34" charset="0"/>
              </a:rPr>
              <a:t>Some of the columns contains null values</a:t>
            </a:r>
            <a:endParaRPr lang="en-IN" dirty="0">
              <a:latin typeface="Abadi" panose="020B0604020104020204" pitchFamily="34" charset="0"/>
            </a:endParaRPr>
          </a:p>
        </p:txBody>
      </p:sp>
    </p:spTree>
    <p:extLst>
      <p:ext uri="{BB962C8B-B14F-4D97-AF65-F5344CB8AC3E}">
        <p14:creationId xmlns="" xmlns:p14="http://schemas.microsoft.com/office/powerpoint/2010/main" val="39590182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415A76B-65E3-4439-94A8-D9C66142C12F}"/>
              </a:ext>
            </a:extLst>
          </p:cNvPr>
          <p:cNvSpPr>
            <a:spLocks noGrp="1"/>
          </p:cNvSpPr>
          <p:nvPr>
            <p:ph type="title"/>
          </p:nvPr>
        </p:nvSpPr>
        <p:spPr>
          <a:xfrm>
            <a:off x="657224" y="499533"/>
            <a:ext cx="10772775" cy="1054947"/>
          </a:xfrm>
        </p:spPr>
        <p:txBody>
          <a:bodyPr>
            <a:normAutofit fontScale="90000"/>
          </a:bodyPr>
          <a:lstStyle/>
          <a:p>
            <a:pPr algn="ctr"/>
            <a:r>
              <a:rPr lang="en-IN" sz="3900" dirty="0">
                <a:solidFill>
                  <a:schemeClr val="accent1">
                    <a:lumMod val="75000"/>
                  </a:schemeClr>
                </a:solidFill>
                <a:latin typeface="Georgia" panose="02040502050405020303" pitchFamily="18" charset="0"/>
              </a:rPr>
              <a:t/>
            </a:r>
            <a:br>
              <a:rPr lang="en-IN" sz="3900" dirty="0">
                <a:solidFill>
                  <a:schemeClr val="accent1">
                    <a:lumMod val="75000"/>
                  </a:schemeClr>
                </a:solidFill>
                <a:latin typeface="Georgia" panose="02040502050405020303" pitchFamily="18" charset="0"/>
              </a:rPr>
            </a:br>
            <a:r>
              <a:rPr lang="en-IN" sz="4800" dirty="0">
                <a:solidFill>
                  <a:schemeClr val="accent1">
                    <a:lumMod val="75000"/>
                  </a:schemeClr>
                </a:solidFill>
                <a:latin typeface="Georgia" panose="02040502050405020303" pitchFamily="18" charset="0"/>
              </a:rPr>
              <a:t>Data</a:t>
            </a:r>
            <a:r>
              <a:rPr lang="en-IN" dirty="0"/>
              <a:t> </a:t>
            </a:r>
            <a:r>
              <a:rPr lang="en-IN" sz="4800" dirty="0" err="1">
                <a:solidFill>
                  <a:schemeClr val="accent1">
                    <a:lumMod val="75000"/>
                  </a:schemeClr>
                </a:solidFill>
                <a:latin typeface="Georgia" panose="02040502050405020303" pitchFamily="18" charset="0"/>
              </a:rPr>
              <a:t>Preprocessing</a:t>
            </a:r>
            <a:r>
              <a:rPr lang="en-IN" dirty="0"/>
              <a:t/>
            </a:r>
            <a:br>
              <a:rPr lang="en-IN" dirty="0"/>
            </a:br>
            <a:endParaRPr lang="en-IN" dirty="0"/>
          </a:p>
        </p:txBody>
      </p:sp>
      <p:sp>
        <p:nvSpPr>
          <p:cNvPr id="3" name="Content Placeholder 2">
            <a:extLst>
              <a:ext uri="{FF2B5EF4-FFF2-40B4-BE49-F238E27FC236}">
                <a16:creationId xmlns="" xmlns:a16="http://schemas.microsoft.com/office/drawing/2014/main" id="{FCC8F1ED-DD58-4371-BBAF-70E28614F71A}"/>
              </a:ext>
            </a:extLst>
          </p:cNvPr>
          <p:cNvSpPr>
            <a:spLocks noGrp="1"/>
          </p:cNvSpPr>
          <p:nvPr>
            <p:ph idx="1"/>
          </p:nvPr>
        </p:nvSpPr>
        <p:spPr/>
        <p:txBody>
          <a:bodyPr/>
          <a:lstStyle/>
          <a:p>
            <a:r>
              <a:rPr lang="en-IN" dirty="0">
                <a:latin typeface="Abadi" panose="020B0604020104020204" pitchFamily="34" charset="0"/>
              </a:rPr>
              <a:t>In data </a:t>
            </a:r>
            <a:r>
              <a:rPr lang="en-IN" dirty="0" err="1">
                <a:latin typeface="Abadi" panose="020B0604020104020204" pitchFamily="34" charset="0"/>
              </a:rPr>
              <a:t>preprocessing</a:t>
            </a:r>
            <a:r>
              <a:rPr lang="en-IN" dirty="0">
                <a:latin typeface="Abadi" panose="020B0604020104020204" pitchFamily="34" charset="0"/>
              </a:rPr>
              <a:t>, various steps are there –</a:t>
            </a:r>
          </a:p>
          <a:p>
            <a:pPr lvl="1">
              <a:buFont typeface="Arial" panose="020B0604020202020204" pitchFamily="34" charset="0"/>
              <a:buChar char="•"/>
            </a:pPr>
            <a:r>
              <a:rPr lang="en-IN" dirty="0">
                <a:latin typeface="Abadi" panose="020B0604020104020204" pitchFamily="34" charset="0"/>
              </a:rPr>
              <a:t>Checking the shape</a:t>
            </a:r>
          </a:p>
          <a:p>
            <a:pPr lvl="1">
              <a:buFont typeface="Arial" panose="020B0604020202020204" pitchFamily="34" charset="0"/>
              <a:buChar char="•"/>
            </a:pPr>
            <a:r>
              <a:rPr lang="en-IN" dirty="0">
                <a:latin typeface="Abadi" panose="020B0604020104020204" pitchFamily="34" charset="0"/>
              </a:rPr>
              <a:t>Checking null values </a:t>
            </a:r>
          </a:p>
          <a:p>
            <a:pPr lvl="1">
              <a:buFont typeface="Arial" panose="020B0604020202020204" pitchFamily="34" charset="0"/>
              <a:buChar char="•"/>
            </a:pPr>
            <a:r>
              <a:rPr lang="en-IN" dirty="0">
                <a:latin typeface="Abadi" panose="020B0604020104020204" pitchFamily="34" charset="0"/>
              </a:rPr>
              <a:t>Data Cleaning – </a:t>
            </a:r>
          </a:p>
          <a:p>
            <a:pPr lvl="2"/>
            <a:r>
              <a:rPr lang="en-IN" sz="2400" dirty="0">
                <a:latin typeface="Abadi" panose="020B0604020104020204" pitchFamily="34" charset="0"/>
              </a:rPr>
              <a:t>Filling null value</a:t>
            </a:r>
          </a:p>
          <a:p>
            <a:pPr lvl="2"/>
            <a:r>
              <a:rPr lang="en-IN" sz="2400" dirty="0">
                <a:latin typeface="Abadi" panose="020B0604020104020204" pitchFamily="34" charset="0"/>
              </a:rPr>
              <a:t>Dropping unnecessary columns</a:t>
            </a:r>
          </a:p>
          <a:p>
            <a:pPr lvl="1"/>
            <a:endParaRPr lang="en-IN" dirty="0"/>
          </a:p>
        </p:txBody>
      </p:sp>
    </p:spTree>
    <p:extLst>
      <p:ext uri="{BB962C8B-B14F-4D97-AF65-F5344CB8AC3E}">
        <p14:creationId xmlns="" xmlns:p14="http://schemas.microsoft.com/office/powerpoint/2010/main" val="18376855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45C79E2-D8E3-4606-A62D-D25D3AF790B6}"/>
              </a:ext>
            </a:extLst>
          </p:cNvPr>
          <p:cNvSpPr>
            <a:spLocks noGrp="1"/>
          </p:cNvSpPr>
          <p:nvPr>
            <p:ph type="title"/>
          </p:nvPr>
        </p:nvSpPr>
        <p:spPr>
          <a:xfrm>
            <a:off x="657224" y="121921"/>
            <a:ext cx="10772775" cy="1889760"/>
          </a:xfrm>
        </p:spPr>
        <p:txBody>
          <a:bodyPr/>
          <a:lstStyle/>
          <a:p>
            <a:pPr algn="ctr"/>
            <a:r>
              <a:rPr lang="en-IN" sz="4300" dirty="0">
                <a:solidFill>
                  <a:schemeClr val="accent1">
                    <a:lumMod val="75000"/>
                  </a:schemeClr>
                </a:solidFill>
                <a:latin typeface="Georgia" panose="02040502050405020303" pitchFamily="18" charset="0"/>
              </a:rPr>
              <a:t>Data</a:t>
            </a:r>
            <a:r>
              <a:rPr lang="en-IN" dirty="0"/>
              <a:t> </a:t>
            </a:r>
            <a:r>
              <a:rPr lang="en-IN" sz="4300" dirty="0" err="1">
                <a:solidFill>
                  <a:schemeClr val="accent1">
                    <a:lumMod val="75000"/>
                  </a:schemeClr>
                </a:solidFill>
                <a:latin typeface="Georgia" panose="02040502050405020303" pitchFamily="18" charset="0"/>
              </a:rPr>
              <a:t>Preprocessing</a:t>
            </a:r>
            <a:r>
              <a:rPr lang="en-IN" dirty="0"/>
              <a:t> </a:t>
            </a:r>
          </a:p>
        </p:txBody>
      </p:sp>
      <p:sp>
        <p:nvSpPr>
          <p:cNvPr id="3" name="Content Placeholder 2">
            <a:extLst>
              <a:ext uri="{FF2B5EF4-FFF2-40B4-BE49-F238E27FC236}">
                <a16:creationId xmlns="" xmlns:a16="http://schemas.microsoft.com/office/drawing/2014/main" id="{35058A08-4EF5-40A8-BF1C-FCB986FEB2BC}"/>
              </a:ext>
            </a:extLst>
          </p:cNvPr>
          <p:cNvSpPr>
            <a:spLocks noGrp="1"/>
          </p:cNvSpPr>
          <p:nvPr>
            <p:ph idx="1"/>
          </p:nvPr>
        </p:nvSpPr>
        <p:spPr/>
        <p:txBody>
          <a:bodyPr/>
          <a:lstStyle/>
          <a:p>
            <a:r>
              <a:rPr lang="en-IN" dirty="0">
                <a:latin typeface="Abadi" panose="020B0604020104020204" pitchFamily="34" charset="0"/>
              </a:rPr>
              <a:t>Checking the shape of dataset :</a:t>
            </a:r>
          </a:p>
          <a:p>
            <a:endParaRPr lang="en-IN" dirty="0"/>
          </a:p>
          <a:p>
            <a:endParaRPr lang="en-IN" dirty="0"/>
          </a:p>
          <a:p>
            <a:endParaRPr lang="en-IN" dirty="0"/>
          </a:p>
          <a:p>
            <a:endParaRPr lang="en-IN" dirty="0"/>
          </a:p>
          <a:p>
            <a:endParaRPr lang="en-IN" dirty="0"/>
          </a:p>
          <a:p>
            <a:r>
              <a:rPr lang="en-IN" dirty="0">
                <a:latin typeface="Abadi" panose="020B0604020104020204" pitchFamily="34" charset="0"/>
              </a:rPr>
              <a:t>So our train dataset contains 1168 columns and 81 rows.</a:t>
            </a:r>
          </a:p>
        </p:txBody>
      </p:sp>
      <p:pic>
        <p:nvPicPr>
          <p:cNvPr id="5" name="Picture 4">
            <a:extLst>
              <a:ext uri="{FF2B5EF4-FFF2-40B4-BE49-F238E27FC236}">
                <a16:creationId xmlns="" xmlns:a16="http://schemas.microsoft.com/office/drawing/2014/main" id="{DFEB7DC2-040F-4707-8880-D09E07C2CF25}"/>
              </a:ext>
            </a:extLst>
          </p:cNvPr>
          <p:cNvPicPr>
            <a:picLocks noChangeAspect="1"/>
          </p:cNvPicPr>
          <p:nvPr/>
        </p:nvPicPr>
        <p:blipFill rotWithShape="1">
          <a:blip r:embed="rId2"/>
          <a:srcRect l="17833" t="38667" r="12166" b="45926"/>
          <a:stretch/>
        </p:blipFill>
        <p:spPr>
          <a:xfrm>
            <a:off x="965200" y="2641600"/>
            <a:ext cx="10292080" cy="1544320"/>
          </a:xfrm>
          <a:prstGeom prst="rect">
            <a:avLst/>
          </a:prstGeom>
        </p:spPr>
      </p:pic>
    </p:spTree>
    <p:extLst>
      <p:ext uri="{BB962C8B-B14F-4D97-AF65-F5344CB8AC3E}">
        <p14:creationId xmlns="" xmlns:p14="http://schemas.microsoft.com/office/powerpoint/2010/main" val="11435166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B3CEAD8-B50A-46AE-9316-FCE19E9E61DA}"/>
              </a:ext>
            </a:extLst>
          </p:cNvPr>
          <p:cNvSpPr>
            <a:spLocks noGrp="1"/>
          </p:cNvSpPr>
          <p:nvPr>
            <p:ph type="title"/>
          </p:nvPr>
        </p:nvSpPr>
        <p:spPr>
          <a:xfrm>
            <a:off x="657224" y="223521"/>
            <a:ext cx="10772775" cy="856614"/>
          </a:xfrm>
        </p:spPr>
        <p:txBody>
          <a:bodyPr/>
          <a:lstStyle/>
          <a:p>
            <a:pPr algn="ctr"/>
            <a:r>
              <a:rPr lang="en-IN" sz="4300" dirty="0">
                <a:solidFill>
                  <a:schemeClr val="accent1">
                    <a:lumMod val="75000"/>
                  </a:schemeClr>
                </a:solidFill>
                <a:latin typeface="Georgia" panose="02040502050405020303" pitchFamily="18" charset="0"/>
              </a:rPr>
              <a:t>Data</a:t>
            </a:r>
            <a:r>
              <a:rPr lang="en-IN" dirty="0"/>
              <a:t> </a:t>
            </a:r>
            <a:r>
              <a:rPr lang="en-IN" sz="4300" dirty="0" err="1">
                <a:solidFill>
                  <a:schemeClr val="accent1">
                    <a:lumMod val="75000"/>
                  </a:schemeClr>
                </a:solidFill>
                <a:latin typeface="Georgia" panose="02040502050405020303" pitchFamily="18" charset="0"/>
              </a:rPr>
              <a:t>Preprocessing</a:t>
            </a:r>
            <a:endParaRPr lang="en-IN" dirty="0"/>
          </a:p>
        </p:txBody>
      </p:sp>
      <p:sp>
        <p:nvSpPr>
          <p:cNvPr id="3" name="Content Placeholder 2">
            <a:extLst>
              <a:ext uri="{FF2B5EF4-FFF2-40B4-BE49-F238E27FC236}">
                <a16:creationId xmlns="" xmlns:a16="http://schemas.microsoft.com/office/drawing/2014/main" id="{49F80EDE-783C-42CD-9967-17FCAD422565}"/>
              </a:ext>
            </a:extLst>
          </p:cNvPr>
          <p:cNvSpPr>
            <a:spLocks noGrp="1"/>
          </p:cNvSpPr>
          <p:nvPr>
            <p:ph idx="1"/>
          </p:nvPr>
        </p:nvSpPr>
        <p:spPr>
          <a:xfrm>
            <a:off x="676656" y="1080135"/>
            <a:ext cx="10753725" cy="5625465"/>
          </a:xfrm>
        </p:spPr>
        <p:txBody>
          <a:bodyPr/>
          <a:lstStyle/>
          <a:p>
            <a:r>
              <a:rPr lang="en-IN" dirty="0">
                <a:latin typeface="Abadi" panose="020B0604020104020204" pitchFamily="34" charset="0"/>
              </a:rPr>
              <a:t>Checking null values in dataset using heatmap</a:t>
            </a:r>
          </a:p>
          <a:p>
            <a:endParaRPr lang="en-IN" dirty="0"/>
          </a:p>
        </p:txBody>
      </p:sp>
      <p:pic>
        <p:nvPicPr>
          <p:cNvPr id="4" name="Picture 3">
            <a:extLst>
              <a:ext uri="{FF2B5EF4-FFF2-40B4-BE49-F238E27FC236}">
                <a16:creationId xmlns="" xmlns:a16="http://schemas.microsoft.com/office/drawing/2014/main" id="{F5046F88-F5E0-4555-8EEB-CC11EC5241BF}"/>
              </a:ext>
            </a:extLst>
          </p:cNvPr>
          <p:cNvPicPr>
            <a:picLocks noChangeAspect="1"/>
          </p:cNvPicPr>
          <p:nvPr/>
        </p:nvPicPr>
        <p:blipFill>
          <a:blip r:embed="rId2"/>
          <a:stretch>
            <a:fillRect/>
          </a:stretch>
        </p:blipFill>
        <p:spPr>
          <a:xfrm>
            <a:off x="912179" y="2465070"/>
            <a:ext cx="9115741" cy="3884930"/>
          </a:xfrm>
          <a:prstGeom prst="rect">
            <a:avLst/>
          </a:prstGeom>
        </p:spPr>
      </p:pic>
      <p:pic>
        <p:nvPicPr>
          <p:cNvPr id="7" name="Picture 6">
            <a:extLst>
              <a:ext uri="{FF2B5EF4-FFF2-40B4-BE49-F238E27FC236}">
                <a16:creationId xmlns="" xmlns:a16="http://schemas.microsoft.com/office/drawing/2014/main" id="{44FED650-8E1B-4352-AB9D-86F41C343886}"/>
              </a:ext>
            </a:extLst>
          </p:cNvPr>
          <p:cNvPicPr>
            <a:picLocks noChangeAspect="1"/>
          </p:cNvPicPr>
          <p:nvPr/>
        </p:nvPicPr>
        <p:blipFill rotWithShape="1">
          <a:blip r:embed="rId3"/>
          <a:srcRect l="12667" t="47407" r="36333" b="39259"/>
          <a:stretch/>
        </p:blipFill>
        <p:spPr>
          <a:xfrm>
            <a:off x="985520" y="1550670"/>
            <a:ext cx="8412480" cy="914400"/>
          </a:xfrm>
          <a:prstGeom prst="rect">
            <a:avLst/>
          </a:prstGeom>
        </p:spPr>
      </p:pic>
    </p:spTree>
    <p:extLst>
      <p:ext uri="{BB962C8B-B14F-4D97-AF65-F5344CB8AC3E}">
        <p14:creationId xmlns="" xmlns:p14="http://schemas.microsoft.com/office/powerpoint/2010/main" val="22358135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5F86613-950D-4191-BC4B-E5E7B31374FE}"/>
              </a:ext>
            </a:extLst>
          </p:cNvPr>
          <p:cNvSpPr>
            <a:spLocks noGrp="1"/>
          </p:cNvSpPr>
          <p:nvPr>
            <p:ph type="title"/>
          </p:nvPr>
        </p:nvSpPr>
        <p:spPr>
          <a:xfrm>
            <a:off x="838200" y="365125"/>
            <a:ext cx="10515600" cy="864235"/>
          </a:xfrm>
        </p:spPr>
        <p:txBody>
          <a:bodyPr/>
          <a:lstStyle/>
          <a:p>
            <a:pPr algn="ctr"/>
            <a:r>
              <a:rPr lang="en-IN" sz="4300" dirty="0">
                <a:solidFill>
                  <a:schemeClr val="accent1">
                    <a:lumMod val="75000"/>
                  </a:schemeClr>
                </a:solidFill>
                <a:latin typeface="Georgia" panose="02040502050405020303" pitchFamily="18" charset="0"/>
              </a:rPr>
              <a:t>Data</a:t>
            </a:r>
            <a:r>
              <a:rPr lang="en-IN" dirty="0"/>
              <a:t> </a:t>
            </a:r>
            <a:r>
              <a:rPr lang="en-IN" sz="4300" dirty="0" err="1">
                <a:solidFill>
                  <a:schemeClr val="accent1">
                    <a:lumMod val="75000"/>
                  </a:schemeClr>
                </a:solidFill>
                <a:latin typeface="Georgia" panose="02040502050405020303" pitchFamily="18" charset="0"/>
              </a:rPr>
              <a:t>Preprocessing</a:t>
            </a:r>
            <a:r>
              <a:rPr lang="en-IN" dirty="0"/>
              <a:t> </a:t>
            </a:r>
          </a:p>
        </p:txBody>
      </p:sp>
      <p:sp>
        <p:nvSpPr>
          <p:cNvPr id="3" name="Content Placeholder 2">
            <a:extLst>
              <a:ext uri="{FF2B5EF4-FFF2-40B4-BE49-F238E27FC236}">
                <a16:creationId xmlns="" xmlns:a16="http://schemas.microsoft.com/office/drawing/2014/main" id="{1D9B0212-7F89-45E6-8DAA-BCCD8D489007}"/>
              </a:ext>
            </a:extLst>
          </p:cNvPr>
          <p:cNvSpPr>
            <a:spLocks noGrp="1"/>
          </p:cNvSpPr>
          <p:nvPr>
            <p:ph idx="1"/>
          </p:nvPr>
        </p:nvSpPr>
        <p:spPr>
          <a:xfrm>
            <a:off x="838200" y="1422400"/>
            <a:ext cx="10515600" cy="4754563"/>
          </a:xfrm>
        </p:spPr>
        <p:txBody>
          <a:bodyPr/>
          <a:lstStyle/>
          <a:p>
            <a:r>
              <a:rPr lang="en-IN" dirty="0"/>
              <a:t>Finding the percentage of null values </a:t>
            </a:r>
          </a:p>
          <a:p>
            <a:endParaRPr lang="en-IN" dirty="0"/>
          </a:p>
        </p:txBody>
      </p:sp>
      <p:pic>
        <p:nvPicPr>
          <p:cNvPr id="5" name="Picture 4">
            <a:extLst>
              <a:ext uri="{FF2B5EF4-FFF2-40B4-BE49-F238E27FC236}">
                <a16:creationId xmlns="" xmlns:a16="http://schemas.microsoft.com/office/drawing/2014/main" id="{A74FDDB8-1279-4BB0-8A24-788E13195CFF}"/>
              </a:ext>
            </a:extLst>
          </p:cNvPr>
          <p:cNvPicPr>
            <a:picLocks noChangeAspect="1"/>
          </p:cNvPicPr>
          <p:nvPr/>
        </p:nvPicPr>
        <p:blipFill rotWithShape="1">
          <a:blip r:embed="rId2"/>
          <a:srcRect l="18084" t="29333" r="6000" b="8741"/>
          <a:stretch/>
        </p:blipFill>
        <p:spPr>
          <a:xfrm>
            <a:off x="965200" y="1930083"/>
            <a:ext cx="10739120" cy="4246880"/>
          </a:xfrm>
          <a:prstGeom prst="rect">
            <a:avLst/>
          </a:prstGeom>
        </p:spPr>
      </p:pic>
      <p:pic>
        <p:nvPicPr>
          <p:cNvPr id="7" name="Picture 6">
            <a:extLst>
              <a:ext uri="{FF2B5EF4-FFF2-40B4-BE49-F238E27FC236}">
                <a16:creationId xmlns="" xmlns:a16="http://schemas.microsoft.com/office/drawing/2014/main" id="{3D898939-C03F-4CA6-BF16-BDBB8FD0D530}"/>
              </a:ext>
            </a:extLst>
          </p:cNvPr>
          <p:cNvPicPr>
            <a:picLocks noChangeAspect="1"/>
          </p:cNvPicPr>
          <p:nvPr/>
        </p:nvPicPr>
        <p:blipFill rotWithShape="1">
          <a:blip r:embed="rId3"/>
          <a:srcRect l="18084" t="50000" r="38167" b="8148"/>
          <a:stretch/>
        </p:blipFill>
        <p:spPr>
          <a:xfrm>
            <a:off x="4592320" y="2987041"/>
            <a:ext cx="6350000" cy="3505834"/>
          </a:xfrm>
          <a:prstGeom prst="rect">
            <a:avLst/>
          </a:prstGeom>
        </p:spPr>
      </p:pic>
    </p:spTree>
    <p:extLst>
      <p:ext uri="{BB962C8B-B14F-4D97-AF65-F5344CB8AC3E}">
        <p14:creationId xmlns="" xmlns:p14="http://schemas.microsoft.com/office/powerpoint/2010/main" val="33688186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888E66A-D04A-4226-8454-4DEA1F9DCBE9}"/>
              </a:ext>
            </a:extLst>
          </p:cNvPr>
          <p:cNvSpPr>
            <a:spLocks noGrp="1"/>
          </p:cNvSpPr>
          <p:nvPr>
            <p:ph type="title"/>
          </p:nvPr>
        </p:nvSpPr>
        <p:spPr>
          <a:xfrm>
            <a:off x="657224" y="499533"/>
            <a:ext cx="10772775" cy="1512147"/>
          </a:xfrm>
        </p:spPr>
        <p:txBody>
          <a:bodyPr/>
          <a:lstStyle/>
          <a:p>
            <a:pPr algn="ctr"/>
            <a:r>
              <a:rPr lang="en-IN" sz="4300" dirty="0">
                <a:solidFill>
                  <a:schemeClr val="accent1">
                    <a:lumMod val="75000"/>
                  </a:schemeClr>
                </a:solidFill>
                <a:latin typeface="Georgia" panose="02040502050405020303" pitchFamily="18" charset="0"/>
              </a:rPr>
              <a:t>Data</a:t>
            </a:r>
            <a:r>
              <a:rPr lang="en-IN" dirty="0"/>
              <a:t> </a:t>
            </a:r>
            <a:r>
              <a:rPr lang="en-IN" sz="4300" dirty="0" err="1">
                <a:solidFill>
                  <a:schemeClr val="accent1">
                    <a:lumMod val="75000"/>
                  </a:schemeClr>
                </a:solidFill>
                <a:latin typeface="Georgia" panose="02040502050405020303" pitchFamily="18" charset="0"/>
              </a:rPr>
              <a:t>Preprocessing</a:t>
            </a:r>
            <a:r>
              <a:rPr lang="en-IN" dirty="0"/>
              <a:t> </a:t>
            </a:r>
          </a:p>
        </p:txBody>
      </p:sp>
      <p:sp>
        <p:nvSpPr>
          <p:cNvPr id="3" name="Content Placeholder 2">
            <a:extLst>
              <a:ext uri="{FF2B5EF4-FFF2-40B4-BE49-F238E27FC236}">
                <a16:creationId xmlns="" xmlns:a16="http://schemas.microsoft.com/office/drawing/2014/main" id="{C9F6F5EC-8F23-492F-B233-8BC629F75A68}"/>
              </a:ext>
            </a:extLst>
          </p:cNvPr>
          <p:cNvSpPr>
            <a:spLocks noGrp="1"/>
          </p:cNvSpPr>
          <p:nvPr>
            <p:ph idx="1"/>
          </p:nvPr>
        </p:nvSpPr>
        <p:spPr/>
        <p:txBody>
          <a:bodyPr>
            <a:normAutofit fontScale="92500" lnSpcReduction="20000"/>
          </a:bodyPr>
          <a:lstStyle/>
          <a:p>
            <a:r>
              <a:rPr lang="en-US" dirty="0">
                <a:latin typeface="Abadi" panose="020B0604020104020204" pitchFamily="34" charset="0"/>
              </a:rPr>
              <a:t>Observations :</a:t>
            </a:r>
          </a:p>
          <a:p>
            <a:r>
              <a:rPr lang="en-US" dirty="0">
                <a:latin typeface="Abadi" panose="020B0604020104020204" pitchFamily="34" charset="0"/>
              </a:rPr>
              <a:t>* from above we can clearly see that 4 variables contains null values more than 80% of total data.</a:t>
            </a:r>
          </a:p>
          <a:p>
            <a:r>
              <a:rPr lang="en-US" dirty="0">
                <a:latin typeface="Abadi" panose="020B0604020104020204" pitchFamily="34" charset="0"/>
              </a:rPr>
              <a:t>  * </a:t>
            </a:r>
            <a:r>
              <a:rPr lang="en-US" dirty="0" err="1">
                <a:latin typeface="Abadi" panose="020B0604020104020204" pitchFamily="34" charset="0"/>
              </a:rPr>
              <a:t>PoolQC</a:t>
            </a:r>
            <a:r>
              <a:rPr lang="en-US" dirty="0">
                <a:latin typeface="Abadi" panose="020B0604020104020204" pitchFamily="34" charset="0"/>
              </a:rPr>
              <a:t> contains null values - 99.4 %</a:t>
            </a:r>
          </a:p>
          <a:p>
            <a:r>
              <a:rPr lang="en-US" dirty="0">
                <a:latin typeface="Abadi" panose="020B0604020104020204" pitchFamily="34" charset="0"/>
              </a:rPr>
              <a:t>  * </a:t>
            </a:r>
            <a:r>
              <a:rPr lang="en-US" dirty="0" err="1">
                <a:latin typeface="Abadi" panose="020B0604020104020204" pitchFamily="34" charset="0"/>
              </a:rPr>
              <a:t>MiscFeature</a:t>
            </a:r>
            <a:r>
              <a:rPr lang="en-US" dirty="0">
                <a:latin typeface="Abadi" panose="020B0604020104020204" pitchFamily="34" charset="0"/>
              </a:rPr>
              <a:t> contains null values - 96.23 %</a:t>
            </a:r>
          </a:p>
          <a:p>
            <a:r>
              <a:rPr lang="en-US" dirty="0">
                <a:latin typeface="Abadi" panose="020B0604020104020204" pitchFamily="34" charset="0"/>
              </a:rPr>
              <a:t>  * Fence contains null values - 79.71 %</a:t>
            </a:r>
          </a:p>
          <a:p>
            <a:r>
              <a:rPr lang="en-US" dirty="0">
                <a:latin typeface="Abadi" panose="020B0604020104020204" pitchFamily="34" charset="0"/>
              </a:rPr>
              <a:t>  * Alley contains null values - 93.41 %</a:t>
            </a:r>
          </a:p>
          <a:p>
            <a:r>
              <a:rPr lang="en-US" dirty="0">
                <a:latin typeface="Abadi" panose="020B0604020104020204" pitchFamily="34" charset="0"/>
              </a:rPr>
              <a:t>* While the blue line is drawn at 7% of missing values, below this line we can drop the missing values and it will not impact our prediction so much, but dropping above it will be more data loss which will not be suitable for our model.</a:t>
            </a:r>
          </a:p>
          <a:p>
            <a:r>
              <a:rPr lang="en-US" dirty="0">
                <a:latin typeface="Abadi" panose="020B0604020104020204" pitchFamily="34" charset="0"/>
              </a:rPr>
              <a:t>* So 9-10 variables contains missing values less than 7%.</a:t>
            </a:r>
            <a:endParaRPr lang="en-IN" dirty="0">
              <a:latin typeface="Abadi" panose="020B0604020104020204" pitchFamily="34" charset="0"/>
            </a:endParaRPr>
          </a:p>
        </p:txBody>
      </p:sp>
    </p:spTree>
    <p:extLst>
      <p:ext uri="{BB962C8B-B14F-4D97-AF65-F5344CB8AC3E}">
        <p14:creationId xmlns="" xmlns:p14="http://schemas.microsoft.com/office/powerpoint/2010/main" val="31891475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31BC2D1-D371-49E5-8237-711ADBBBC62A}"/>
              </a:ext>
            </a:extLst>
          </p:cNvPr>
          <p:cNvSpPr>
            <a:spLocks noGrp="1"/>
          </p:cNvSpPr>
          <p:nvPr>
            <p:ph type="title"/>
          </p:nvPr>
        </p:nvSpPr>
        <p:spPr>
          <a:xfrm>
            <a:off x="838200" y="365125"/>
            <a:ext cx="10515600" cy="579755"/>
          </a:xfrm>
        </p:spPr>
        <p:txBody>
          <a:bodyPr>
            <a:normAutofit fontScale="90000"/>
          </a:bodyPr>
          <a:lstStyle/>
          <a:p>
            <a:endParaRPr lang="en-IN" dirty="0"/>
          </a:p>
        </p:txBody>
      </p:sp>
      <p:sp>
        <p:nvSpPr>
          <p:cNvPr id="3" name="Content Placeholder 2">
            <a:extLst>
              <a:ext uri="{FF2B5EF4-FFF2-40B4-BE49-F238E27FC236}">
                <a16:creationId xmlns="" xmlns:a16="http://schemas.microsoft.com/office/drawing/2014/main" id="{C24B563E-B1AF-48BA-B61F-4E92C6DE077E}"/>
              </a:ext>
            </a:extLst>
          </p:cNvPr>
          <p:cNvSpPr>
            <a:spLocks noGrp="1"/>
          </p:cNvSpPr>
          <p:nvPr>
            <p:ph idx="1"/>
          </p:nvPr>
        </p:nvSpPr>
        <p:spPr>
          <a:xfrm>
            <a:off x="838200" y="1341120"/>
            <a:ext cx="10515600" cy="4835843"/>
          </a:xfrm>
        </p:spPr>
        <p:txBody>
          <a:bodyPr/>
          <a:lstStyle/>
          <a:p>
            <a:pPr marL="0" indent="0">
              <a:buNone/>
            </a:pPr>
            <a:endParaRPr lang="en-IN" dirty="0"/>
          </a:p>
          <a:p>
            <a:endParaRPr lang="en-IN" dirty="0"/>
          </a:p>
        </p:txBody>
      </p:sp>
      <p:pic>
        <p:nvPicPr>
          <p:cNvPr id="5" name="Picture 4">
            <a:extLst>
              <a:ext uri="{FF2B5EF4-FFF2-40B4-BE49-F238E27FC236}">
                <a16:creationId xmlns="" xmlns:a16="http://schemas.microsoft.com/office/drawing/2014/main" id="{CFFDDC71-12CB-4ADB-B1FF-2943E912AF4A}"/>
              </a:ext>
            </a:extLst>
          </p:cNvPr>
          <p:cNvPicPr>
            <a:picLocks noChangeAspect="1"/>
          </p:cNvPicPr>
          <p:nvPr/>
        </p:nvPicPr>
        <p:blipFill rotWithShape="1">
          <a:blip r:embed="rId2"/>
          <a:srcRect l="17917" t="29487" r="28250" b="5323"/>
          <a:stretch/>
        </p:blipFill>
        <p:spPr>
          <a:xfrm>
            <a:off x="838200" y="944880"/>
            <a:ext cx="10317480" cy="5547995"/>
          </a:xfrm>
          <a:prstGeom prst="rect">
            <a:avLst/>
          </a:prstGeom>
        </p:spPr>
      </p:pic>
    </p:spTree>
    <p:extLst>
      <p:ext uri="{BB962C8B-B14F-4D97-AF65-F5344CB8AC3E}">
        <p14:creationId xmlns="" xmlns:p14="http://schemas.microsoft.com/office/powerpoint/2010/main" val="24295118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9FE7FB3C-6573-4744-9F48-0B8180A792BF}"/>
              </a:ext>
            </a:extLst>
          </p:cNvPr>
          <p:cNvPicPr>
            <a:picLocks noChangeAspect="1"/>
          </p:cNvPicPr>
          <p:nvPr/>
        </p:nvPicPr>
        <p:blipFill rotWithShape="1">
          <a:blip r:embed="rId2"/>
          <a:srcRect l="17917" t="34371" r="35583" b="24444"/>
          <a:stretch/>
        </p:blipFill>
        <p:spPr>
          <a:xfrm>
            <a:off x="967539" y="838200"/>
            <a:ext cx="10033402" cy="4998720"/>
          </a:xfrm>
          <a:prstGeom prst="rect">
            <a:avLst/>
          </a:prstGeom>
        </p:spPr>
      </p:pic>
    </p:spTree>
    <p:extLst>
      <p:ext uri="{BB962C8B-B14F-4D97-AF65-F5344CB8AC3E}">
        <p14:creationId xmlns="" xmlns:p14="http://schemas.microsoft.com/office/powerpoint/2010/main" val="31944439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7DE9CB4-79C7-43ED-9B08-58B9477F567D}"/>
              </a:ext>
            </a:extLst>
          </p:cNvPr>
          <p:cNvSpPr>
            <a:spLocks noGrp="1"/>
          </p:cNvSpPr>
          <p:nvPr>
            <p:ph type="title"/>
          </p:nvPr>
        </p:nvSpPr>
        <p:spPr>
          <a:xfrm>
            <a:off x="838200" y="365125"/>
            <a:ext cx="10515600" cy="1341755"/>
          </a:xfrm>
        </p:spPr>
        <p:txBody>
          <a:bodyPr>
            <a:normAutofit/>
          </a:bodyPr>
          <a:lstStyle/>
          <a:p>
            <a:pPr algn="ctr"/>
            <a:r>
              <a:rPr lang="en-IN" sz="4800" dirty="0">
                <a:solidFill>
                  <a:schemeClr val="accent1">
                    <a:lumMod val="75000"/>
                  </a:schemeClr>
                </a:solidFill>
                <a:latin typeface="Georgia" panose="02040502050405020303" pitchFamily="18" charset="0"/>
              </a:rPr>
              <a:t>TABLE</a:t>
            </a:r>
            <a:r>
              <a:rPr lang="en-IN" dirty="0">
                <a:solidFill>
                  <a:schemeClr val="accent1">
                    <a:lumMod val="75000"/>
                  </a:schemeClr>
                </a:solidFill>
                <a:latin typeface="Forte" panose="03060902040502070203" pitchFamily="66" charset="0"/>
              </a:rPr>
              <a:t> </a:t>
            </a:r>
            <a:r>
              <a:rPr lang="en-IN" sz="4800" dirty="0">
                <a:solidFill>
                  <a:schemeClr val="accent1">
                    <a:lumMod val="75000"/>
                  </a:schemeClr>
                </a:solidFill>
                <a:latin typeface="Georgia" panose="02040502050405020303" pitchFamily="18" charset="0"/>
              </a:rPr>
              <a:t>OF</a:t>
            </a:r>
            <a:r>
              <a:rPr lang="en-IN" dirty="0">
                <a:solidFill>
                  <a:schemeClr val="accent1">
                    <a:lumMod val="75000"/>
                  </a:schemeClr>
                </a:solidFill>
                <a:latin typeface="Forte" panose="03060902040502070203" pitchFamily="66" charset="0"/>
              </a:rPr>
              <a:t> </a:t>
            </a:r>
            <a:r>
              <a:rPr lang="en-IN" sz="4800" dirty="0">
                <a:solidFill>
                  <a:schemeClr val="accent1">
                    <a:lumMod val="75000"/>
                  </a:schemeClr>
                </a:solidFill>
                <a:latin typeface="Georgia" panose="02040502050405020303" pitchFamily="18" charset="0"/>
              </a:rPr>
              <a:t>CONTENTS</a:t>
            </a:r>
          </a:p>
        </p:txBody>
      </p:sp>
      <p:sp>
        <p:nvSpPr>
          <p:cNvPr id="3" name="Content Placeholder 2">
            <a:extLst>
              <a:ext uri="{FF2B5EF4-FFF2-40B4-BE49-F238E27FC236}">
                <a16:creationId xmlns="" xmlns:a16="http://schemas.microsoft.com/office/drawing/2014/main" id="{EB8ED74C-7492-4A5D-B69D-542C6EE6C87D}"/>
              </a:ext>
            </a:extLst>
          </p:cNvPr>
          <p:cNvSpPr>
            <a:spLocks noGrp="1"/>
          </p:cNvSpPr>
          <p:nvPr>
            <p:ph idx="1"/>
          </p:nvPr>
        </p:nvSpPr>
        <p:spPr>
          <a:xfrm>
            <a:off x="676656" y="1371600"/>
            <a:ext cx="10753725" cy="5384800"/>
          </a:xfrm>
        </p:spPr>
        <p:txBody>
          <a:bodyPr>
            <a:normAutofit fontScale="62500" lnSpcReduction="20000"/>
          </a:bodyPr>
          <a:lstStyle/>
          <a:p>
            <a:pPr>
              <a:lnSpc>
                <a:spcPct val="105000"/>
              </a:lnSpc>
            </a:pPr>
            <a:r>
              <a:rPr lang="en-US" sz="3800" dirty="0">
                <a:latin typeface="Abadi" panose="020B0604020104020204" pitchFamily="34" charset="0"/>
              </a:rPr>
              <a:t>Exploratory  Data Analysis</a:t>
            </a:r>
          </a:p>
          <a:p>
            <a:pPr lvl="1">
              <a:lnSpc>
                <a:spcPct val="105000"/>
              </a:lnSpc>
            </a:pPr>
            <a:r>
              <a:rPr lang="en-US" sz="3800" dirty="0">
                <a:latin typeface="Abadi" panose="020B0604020104020204" pitchFamily="34" charset="0"/>
              </a:rPr>
              <a:t>Univariate analysis</a:t>
            </a:r>
          </a:p>
          <a:p>
            <a:pPr lvl="2">
              <a:lnSpc>
                <a:spcPct val="105000"/>
              </a:lnSpc>
            </a:pPr>
            <a:r>
              <a:rPr lang="en-US" sz="3800" dirty="0">
                <a:latin typeface="Abadi" panose="020B0604020104020204" pitchFamily="34" charset="0"/>
              </a:rPr>
              <a:t>                    Categorical data visualization</a:t>
            </a:r>
          </a:p>
          <a:p>
            <a:pPr lvl="2">
              <a:lnSpc>
                <a:spcPct val="105000"/>
              </a:lnSpc>
            </a:pPr>
            <a:r>
              <a:rPr lang="en-US" sz="3800" dirty="0">
                <a:latin typeface="Abadi" panose="020B0604020104020204" pitchFamily="34" charset="0"/>
              </a:rPr>
              <a:t>                    Numerical data visualization</a:t>
            </a:r>
          </a:p>
          <a:p>
            <a:pPr lvl="1">
              <a:lnSpc>
                <a:spcPct val="105000"/>
              </a:lnSpc>
            </a:pPr>
            <a:r>
              <a:rPr lang="en-US" sz="3800" dirty="0">
                <a:latin typeface="Abadi" panose="020B0604020104020204" pitchFamily="34" charset="0"/>
              </a:rPr>
              <a:t>Bivariate analysis</a:t>
            </a:r>
          </a:p>
          <a:p>
            <a:pPr lvl="1">
              <a:lnSpc>
                <a:spcPct val="105000"/>
              </a:lnSpc>
            </a:pPr>
            <a:r>
              <a:rPr lang="en-US" sz="3800" dirty="0">
                <a:latin typeface="Abadi" panose="020B0604020104020204" pitchFamily="34" charset="0"/>
              </a:rPr>
              <a:t>Multivariate analysis</a:t>
            </a:r>
          </a:p>
          <a:p>
            <a:pPr>
              <a:lnSpc>
                <a:spcPct val="105000"/>
              </a:lnSpc>
            </a:pPr>
            <a:r>
              <a:rPr lang="en-US" sz="3800" dirty="0">
                <a:latin typeface="Abadi" panose="020B0604020104020204" pitchFamily="34" charset="0"/>
              </a:rPr>
              <a:t>Model/s Development and Evaluation</a:t>
            </a:r>
          </a:p>
          <a:p>
            <a:pPr lvl="1">
              <a:lnSpc>
                <a:spcPct val="105000"/>
              </a:lnSpc>
            </a:pPr>
            <a:r>
              <a:rPr lang="en-US" sz="3800" dirty="0">
                <a:latin typeface="Abadi" panose="020B0604020104020204" pitchFamily="34" charset="0"/>
              </a:rPr>
              <a:t>Identification of possible problem-solving approaches (methods)</a:t>
            </a:r>
          </a:p>
          <a:p>
            <a:pPr lvl="1">
              <a:lnSpc>
                <a:spcPct val="105000"/>
              </a:lnSpc>
            </a:pPr>
            <a:r>
              <a:rPr lang="en-US" sz="3800" dirty="0">
                <a:latin typeface="Abadi" panose="020B0604020104020204" pitchFamily="34" charset="0"/>
              </a:rPr>
              <a:t>Testing of Identified Approaches (Algorithms)</a:t>
            </a:r>
          </a:p>
          <a:p>
            <a:pPr lvl="1">
              <a:lnSpc>
                <a:spcPct val="105000"/>
              </a:lnSpc>
            </a:pPr>
            <a:r>
              <a:rPr lang="en-US" sz="3800" dirty="0">
                <a:latin typeface="Abadi" panose="020B0604020104020204" pitchFamily="34" charset="0"/>
              </a:rPr>
              <a:t>Run and Evaluate selected algorithms</a:t>
            </a:r>
          </a:p>
          <a:p>
            <a:pPr lvl="2">
              <a:lnSpc>
                <a:spcPct val="105000"/>
              </a:lnSpc>
            </a:pPr>
            <a:r>
              <a:rPr lang="en-US" sz="3800" dirty="0">
                <a:latin typeface="Abadi" panose="020B0604020104020204" pitchFamily="34" charset="0"/>
              </a:rPr>
              <a:t>	Key Metrics for success in solving problem under consideration</a:t>
            </a:r>
          </a:p>
          <a:p>
            <a:pPr lvl="2">
              <a:lnSpc>
                <a:spcPct val="105000"/>
              </a:lnSpc>
            </a:pPr>
            <a:r>
              <a:rPr lang="en-US" sz="3800" dirty="0">
                <a:latin typeface="Abadi" panose="020B0604020104020204" pitchFamily="34" charset="0"/>
              </a:rPr>
              <a:t>	Visualizations</a:t>
            </a:r>
          </a:p>
          <a:p>
            <a:pPr lvl="2">
              <a:lnSpc>
                <a:spcPct val="105000"/>
              </a:lnSpc>
            </a:pPr>
            <a:r>
              <a:rPr lang="en-US" sz="3800" dirty="0">
                <a:latin typeface="Abadi" panose="020B0604020104020204" pitchFamily="34" charset="0"/>
              </a:rPr>
              <a:t>	Interpretation of the Result</a:t>
            </a:r>
          </a:p>
          <a:p>
            <a:endParaRPr lang="en-IN" dirty="0"/>
          </a:p>
        </p:txBody>
      </p:sp>
    </p:spTree>
    <p:extLst>
      <p:ext uri="{BB962C8B-B14F-4D97-AF65-F5344CB8AC3E}">
        <p14:creationId xmlns="" xmlns:p14="http://schemas.microsoft.com/office/powerpoint/2010/main" val="349098070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D27B5AC-E37C-4582-A9F9-21E069116831}"/>
              </a:ext>
            </a:extLst>
          </p:cNvPr>
          <p:cNvSpPr>
            <a:spLocks noGrp="1"/>
          </p:cNvSpPr>
          <p:nvPr>
            <p:ph type="title"/>
          </p:nvPr>
        </p:nvSpPr>
        <p:spPr>
          <a:xfrm>
            <a:off x="838200" y="365125"/>
            <a:ext cx="10515600" cy="640715"/>
          </a:xfrm>
        </p:spPr>
        <p:txBody>
          <a:bodyPr>
            <a:normAutofit fontScale="90000"/>
          </a:bodyPr>
          <a:lstStyle/>
          <a:p>
            <a:pPr algn="ctr"/>
            <a:r>
              <a:rPr lang="en-IN" sz="4800" dirty="0">
                <a:solidFill>
                  <a:schemeClr val="accent1">
                    <a:lumMod val="75000"/>
                  </a:schemeClr>
                </a:solidFill>
                <a:latin typeface="Georgia" panose="02040502050405020303" pitchFamily="18" charset="0"/>
              </a:rPr>
              <a:t>Data</a:t>
            </a:r>
            <a:r>
              <a:rPr lang="en-IN" dirty="0"/>
              <a:t> </a:t>
            </a:r>
            <a:r>
              <a:rPr lang="en-IN" sz="4800" dirty="0" err="1">
                <a:solidFill>
                  <a:schemeClr val="accent1">
                    <a:lumMod val="75000"/>
                  </a:schemeClr>
                </a:solidFill>
                <a:latin typeface="Georgia" panose="02040502050405020303" pitchFamily="18" charset="0"/>
              </a:rPr>
              <a:t>Preprocessing</a:t>
            </a:r>
            <a:r>
              <a:rPr lang="en-IN" dirty="0"/>
              <a:t> </a:t>
            </a:r>
          </a:p>
        </p:txBody>
      </p:sp>
      <p:sp>
        <p:nvSpPr>
          <p:cNvPr id="3" name="Content Placeholder 2">
            <a:extLst>
              <a:ext uri="{FF2B5EF4-FFF2-40B4-BE49-F238E27FC236}">
                <a16:creationId xmlns="" xmlns:a16="http://schemas.microsoft.com/office/drawing/2014/main" id="{4E16256D-8847-4DE9-91CD-52091C733555}"/>
              </a:ext>
            </a:extLst>
          </p:cNvPr>
          <p:cNvSpPr>
            <a:spLocks noGrp="1"/>
          </p:cNvSpPr>
          <p:nvPr>
            <p:ph idx="1"/>
          </p:nvPr>
        </p:nvSpPr>
        <p:spPr>
          <a:xfrm>
            <a:off x="838200" y="1005840"/>
            <a:ext cx="10515600" cy="5171123"/>
          </a:xfrm>
        </p:spPr>
        <p:txBody>
          <a:bodyPr/>
          <a:lstStyle/>
          <a:p>
            <a:r>
              <a:rPr lang="en-IN" dirty="0">
                <a:latin typeface="Abadi" panose="020B0604020104020204" pitchFamily="34" charset="0"/>
              </a:rPr>
              <a:t>Dealing with outliers – Using </a:t>
            </a:r>
            <a:r>
              <a:rPr lang="en-IN" dirty="0" err="1">
                <a:latin typeface="Abadi" panose="020B0604020104020204" pitchFamily="34" charset="0"/>
              </a:rPr>
              <a:t>winsorize</a:t>
            </a:r>
            <a:r>
              <a:rPr lang="en-IN" dirty="0">
                <a:latin typeface="Abadi" panose="020B0604020104020204" pitchFamily="34" charset="0"/>
              </a:rPr>
              <a:t> method to deal with outliers</a:t>
            </a:r>
          </a:p>
        </p:txBody>
      </p:sp>
      <p:pic>
        <p:nvPicPr>
          <p:cNvPr id="5" name="Picture 4">
            <a:extLst>
              <a:ext uri="{FF2B5EF4-FFF2-40B4-BE49-F238E27FC236}">
                <a16:creationId xmlns="" xmlns:a16="http://schemas.microsoft.com/office/drawing/2014/main" id="{6EF60A37-2089-428F-8372-BBA92176957D}"/>
              </a:ext>
            </a:extLst>
          </p:cNvPr>
          <p:cNvPicPr>
            <a:picLocks noChangeAspect="1"/>
          </p:cNvPicPr>
          <p:nvPr/>
        </p:nvPicPr>
        <p:blipFill rotWithShape="1">
          <a:blip r:embed="rId2"/>
          <a:srcRect l="24333" t="34963" r="28084" b="53482"/>
          <a:stretch/>
        </p:blipFill>
        <p:spPr>
          <a:xfrm>
            <a:off x="1107440" y="1646554"/>
            <a:ext cx="8087360" cy="1340485"/>
          </a:xfrm>
          <a:prstGeom prst="rect">
            <a:avLst/>
          </a:prstGeom>
        </p:spPr>
      </p:pic>
      <p:pic>
        <p:nvPicPr>
          <p:cNvPr id="7" name="Picture 6">
            <a:extLst>
              <a:ext uri="{FF2B5EF4-FFF2-40B4-BE49-F238E27FC236}">
                <a16:creationId xmlns="" xmlns:a16="http://schemas.microsoft.com/office/drawing/2014/main" id="{8276BBFC-55D3-44DE-8FB1-248A521AE77D}"/>
              </a:ext>
            </a:extLst>
          </p:cNvPr>
          <p:cNvPicPr>
            <a:picLocks noChangeAspect="1"/>
          </p:cNvPicPr>
          <p:nvPr/>
        </p:nvPicPr>
        <p:blipFill rotWithShape="1">
          <a:blip r:embed="rId3"/>
          <a:srcRect l="24144" t="41206" r="27568" b="53019"/>
          <a:stretch/>
        </p:blipFill>
        <p:spPr>
          <a:xfrm>
            <a:off x="1107440" y="5275537"/>
            <a:ext cx="8006080" cy="721519"/>
          </a:xfrm>
          <a:prstGeom prst="rect">
            <a:avLst/>
          </a:prstGeom>
        </p:spPr>
      </p:pic>
      <p:pic>
        <p:nvPicPr>
          <p:cNvPr id="9" name="Picture 8">
            <a:extLst>
              <a:ext uri="{FF2B5EF4-FFF2-40B4-BE49-F238E27FC236}">
                <a16:creationId xmlns="" xmlns:a16="http://schemas.microsoft.com/office/drawing/2014/main" id="{A8B12151-A206-430B-886E-582AE9779E74}"/>
              </a:ext>
            </a:extLst>
          </p:cNvPr>
          <p:cNvPicPr>
            <a:picLocks noChangeAspect="1"/>
          </p:cNvPicPr>
          <p:nvPr/>
        </p:nvPicPr>
        <p:blipFill rotWithShape="1">
          <a:blip r:embed="rId4"/>
          <a:srcRect l="23499" t="68593" r="33751" b="17629"/>
          <a:stretch/>
        </p:blipFill>
        <p:spPr>
          <a:xfrm>
            <a:off x="1036320" y="3294338"/>
            <a:ext cx="8158480" cy="1673901"/>
          </a:xfrm>
          <a:prstGeom prst="rect">
            <a:avLst/>
          </a:prstGeom>
        </p:spPr>
      </p:pic>
      <p:pic>
        <p:nvPicPr>
          <p:cNvPr id="8" name="Picture 7">
            <a:extLst>
              <a:ext uri="{FF2B5EF4-FFF2-40B4-BE49-F238E27FC236}">
                <a16:creationId xmlns="" xmlns:a16="http://schemas.microsoft.com/office/drawing/2014/main" id="{296CCB5B-89AC-475E-859D-4AF001267DFC}"/>
              </a:ext>
            </a:extLst>
          </p:cNvPr>
          <p:cNvPicPr>
            <a:picLocks noChangeAspect="1"/>
          </p:cNvPicPr>
          <p:nvPr/>
        </p:nvPicPr>
        <p:blipFill rotWithShape="1">
          <a:blip r:embed="rId4"/>
          <a:srcRect l="23499" t="68593" r="33751" b="17629"/>
          <a:stretch/>
        </p:blipFill>
        <p:spPr>
          <a:xfrm>
            <a:off x="1036320" y="3294337"/>
            <a:ext cx="8158480" cy="1673901"/>
          </a:xfrm>
          <a:prstGeom prst="rect">
            <a:avLst/>
          </a:prstGeom>
        </p:spPr>
      </p:pic>
    </p:spTree>
    <p:extLst>
      <p:ext uri="{BB962C8B-B14F-4D97-AF65-F5344CB8AC3E}">
        <p14:creationId xmlns="" xmlns:p14="http://schemas.microsoft.com/office/powerpoint/2010/main" val="60763841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2AA7BFE-5B4D-4A95-8933-C8160EB25F17}"/>
              </a:ext>
            </a:extLst>
          </p:cNvPr>
          <p:cNvSpPr>
            <a:spLocks noGrp="1"/>
          </p:cNvSpPr>
          <p:nvPr>
            <p:ph type="title"/>
          </p:nvPr>
        </p:nvSpPr>
        <p:spPr>
          <a:xfrm>
            <a:off x="838200" y="365125"/>
            <a:ext cx="10515600" cy="640715"/>
          </a:xfrm>
        </p:spPr>
        <p:txBody>
          <a:bodyPr>
            <a:normAutofit fontScale="90000"/>
          </a:bodyPr>
          <a:lstStyle/>
          <a:p>
            <a:pPr algn="ctr"/>
            <a:r>
              <a:rPr lang="en-IN" sz="4800" dirty="0">
                <a:solidFill>
                  <a:schemeClr val="accent1">
                    <a:lumMod val="75000"/>
                  </a:schemeClr>
                </a:solidFill>
                <a:latin typeface="Georgia" panose="02040502050405020303" pitchFamily="18" charset="0"/>
              </a:rPr>
              <a:t>Data</a:t>
            </a:r>
            <a:r>
              <a:rPr lang="en-IN" dirty="0"/>
              <a:t> </a:t>
            </a:r>
            <a:r>
              <a:rPr lang="en-IN" sz="4800" dirty="0" err="1">
                <a:solidFill>
                  <a:schemeClr val="accent1">
                    <a:lumMod val="75000"/>
                  </a:schemeClr>
                </a:solidFill>
                <a:latin typeface="Georgia" panose="02040502050405020303" pitchFamily="18" charset="0"/>
              </a:rPr>
              <a:t>Preprocessing</a:t>
            </a:r>
            <a:r>
              <a:rPr lang="en-IN" sz="4800" dirty="0">
                <a:solidFill>
                  <a:schemeClr val="accent1">
                    <a:lumMod val="75000"/>
                  </a:schemeClr>
                </a:solidFill>
                <a:latin typeface="Georgia" panose="02040502050405020303" pitchFamily="18" charset="0"/>
              </a:rPr>
              <a:t> –Outliers Treatment</a:t>
            </a:r>
          </a:p>
        </p:txBody>
      </p:sp>
      <p:pic>
        <p:nvPicPr>
          <p:cNvPr id="4" name="Content Placeholder 3">
            <a:extLst>
              <a:ext uri="{FF2B5EF4-FFF2-40B4-BE49-F238E27FC236}">
                <a16:creationId xmlns="" xmlns:a16="http://schemas.microsoft.com/office/drawing/2014/main" id="{0DD309D2-8A80-4B72-882B-139EEB3D9A10}"/>
              </a:ext>
            </a:extLst>
          </p:cNvPr>
          <p:cNvPicPr>
            <a:picLocks noGrp="1" noChangeAspect="1"/>
          </p:cNvPicPr>
          <p:nvPr>
            <p:ph idx="1"/>
          </p:nvPr>
        </p:nvPicPr>
        <p:blipFill>
          <a:blip r:embed="rId2"/>
          <a:stretch>
            <a:fillRect/>
          </a:stretch>
        </p:blipFill>
        <p:spPr>
          <a:xfrm>
            <a:off x="746760" y="1109280"/>
            <a:ext cx="10515600" cy="2566800"/>
          </a:xfrm>
          <a:prstGeom prst="rect">
            <a:avLst/>
          </a:prstGeom>
        </p:spPr>
      </p:pic>
      <p:pic>
        <p:nvPicPr>
          <p:cNvPr id="5" name="Picture 4">
            <a:extLst>
              <a:ext uri="{FF2B5EF4-FFF2-40B4-BE49-F238E27FC236}">
                <a16:creationId xmlns="" xmlns:a16="http://schemas.microsoft.com/office/drawing/2014/main" id="{0EF1BF98-1131-43BC-A463-75B1CD3CAA74}"/>
              </a:ext>
            </a:extLst>
          </p:cNvPr>
          <p:cNvPicPr>
            <a:picLocks noChangeAspect="1"/>
          </p:cNvPicPr>
          <p:nvPr/>
        </p:nvPicPr>
        <p:blipFill>
          <a:blip r:embed="rId3"/>
          <a:stretch>
            <a:fillRect/>
          </a:stretch>
        </p:blipFill>
        <p:spPr>
          <a:xfrm>
            <a:off x="746760" y="3779520"/>
            <a:ext cx="10515600" cy="2657475"/>
          </a:xfrm>
          <a:prstGeom prst="rect">
            <a:avLst/>
          </a:prstGeom>
        </p:spPr>
      </p:pic>
    </p:spTree>
    <p:extLst>
      <p:ext uri="{BB962C8B-B14F-4D97-AF65-F5344CB8AC3E}">
        <p14:creationId xmlns="" xmlns:p14="http://schemas.microsoft.com/office/powerpoint/2010/main" val="828491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 xmlns:a16="http://schemas.microsoft.com/office/drawing/2014/main" id="{3A7DF9C7-DFE4-4F03-A87C-B8C96471AD86}"/>
              </a:ext>
            </a:extLst>
          </p:cNvPr>
          <p:cNvPicPr>
            <a:picLocks noChangeAspect="1"/>
          </p:cNvPicPr>
          <p:nvPr/>
        </p:nvPicPr>
        <p:blipFill>
          <a:blip r:embed="rId2"/>
          <a:stretch>
            <a:fillRect/>
          </a:stretch>
        </p:blipFill>
        <p:spPr>
          <a:xfrm>
            <a:off x="733743" y="156844"/>
            <a:ext cx="10724514" cy="2045018"/>
          </a:xfrm>
          <a:prstGeom prst="rect">
            <a:avLst/>
          </a:prstGeom>
        </p:spPr>
      </p:pic>
      <p:pic>
        <p:nvPicPr>
          <p:cNvPr id="3" name="Picture 2">
            <a:extLst>
              <a:ext uri="{FF2B5EF4-FFF2-40B4-BE49-F238E27FC236}">
                <a16:creationId xmlns="" xmlns:a16="http://schemas.microsoft.com/office/drawing/2014/main" id="{61E59592-4232-4E5F-ACCB-BE8146215966}"/>
              </a:ext>
            </a:extLst>
          </p:cNvPr>
          <p:cNvPicPr>
            <a:picLocks noChangeAspect="1"/>
          </p:cNvPicPr>
          <p:nvPr/>
        </p:nvPicPr>
        <p:blipFill>
          <a:blip r:embed="rId3"/>
          <a:stretch>
            <a:fillRect/>
          </a:stretch>
        </p:blipFill>
        <p:spPr>
          <a:xfrm>
            <a:off x="733744" y="2286001"/>
            <a:ext cx="10724514" cy="1960879"/>
          </a:xfrm>
          <a:prstGeom prst="rect">
            <a:avLst/>
          </a:prstGeom>
        </p:spPr>
      </p:pic>
      <p:pic>
        <p:nvPicPr>
          <p:cNvPr id="4" name="Picture 3">
            <a:extLst>
              <a:ext uri="{FF2B5EF4-FFF2-40B4-BE49-F238E27FC236}">
                <a16:creationId xmlns="" xmlns:a16="http://schemas.microsoft.com/office/drawing/2014/main" id="{E1B05A14-B66E-4804-B0FC-EB7D2AF620A3}"/>
              </a:ext>
            </a:extLst>
          </p:cNvPr>
          <p:cNvPicPr>
            <a:picLocks noChangeAspect="1"/>
          </p:cNvPicPr>
          <p:nvPr/>
        </p:nvPicPr>
        <p:blipFill>
          <a:blip r:embed="rId4"/>
          <a:stretch>
            <a:fillRect/>
          </a:stretch>
        </p:blipFill>
        <p:spPr>
          <a:xfrm>
            <a:off x="571182" y="4460241"/>
            <a:ext cx="10887075" cy="2045018"/>
          </a:xfrm>
          <a:prstGeom prst="rect">
            <a:avLst/>
          </a:prstGeom>
        </p:spPr>
      </p:pic>
    </p:spTree>
    <p:extLst>
      <p:ext uri="{BB962C8B-B14F-4D97-AF65-F5344CB8AC3E}">
        <p14:creationId xmlns="" xmlns:p14="http://schemas.microsoft.com/office/powerpoint/2010/main" val="63713418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C21D6C5-53A5-4F9D-A042-BAF653C5F709}"/>
              </a:ext>
            </a:extLst>
          </p:cNvPr>
          <p:cNvSpPr>
            <a:spLocks noGrp="1"/>
          </p:cNvSpPr>
          <p:nvPr>
            <p:ph type="title"/>
          </p:nvPr>
        </p:nvSpPr>
        <p:spPr>
          <a:xfrm>
            <a:off x="657224" y="111760"/>
            <a:ext cx="10772775" cy="2045971"/>
          </a:xfrm>
        </p:spPr>
        <p:txBody>
          <a:bodyPr/>
          <a:lstStyle/>
          <a:p>
            <a:pPr algn="ctr"/>
            <a:r>
              <a:rPr lang="en-US" sz="4300" dirty="0">
                <a:solidFill>
                  <a:schemeClr val="accent1">
                    <a:lumMod val="75000"/>
                  </a:schemeClr>
                </a:solidFill>
                <a:latin typeface="Georgia" panose="02040502050405020303" pitchFamily="18" charset="0"/>
              </a:rPr>
              <a:t>Data</a:t>
            </a:r>
            <a:r>
              <a:rPr lang="en-US" dirty="0"/>
              <a:t> </a:t>
            </a:r>
            <a:r>
              <a:rPr lang="en-US" sz="4300" dirty="0">
                <a:solidFill>
                  <a:schemeClr val="accent1">
                    <a:lumMod val="75000"/>
                  </a:schemeClr>
                </a:solidFill>
                <a:latin typeface="Georgia" panose="02040502050405020303" pitchFamily="18" charset="0"/>
              </a:rPr>
              <a:t>Inputs- Logic- Output Relationships</a:t>
            </a:r>
            <a:r>
              <a:rPr lang="en-US" dirty="0"/>
              <a:t/>
            </a:r>
            <a:br>
              <a:rPr lang="en-US" dirty="0"/>
            </a:br>
            <a:endParaRPr lang="en-IN" dirty="0"/>
          </a:p>
        </p:txBody>
      </p:sp>
      <p:pic>
        <p:nvPicPr>
          <p:cNvPr id="6" name="Content Placeholder 5">
            <a:extLst>
              <a:ext uri="{FF2B5EF4-FFF2-40B4-BE49-F238E27FC236}">
                <a16:creationId xmlns="" xmlns:a16="http://schemas.microsoft.com/office/drawing/2014/main" id="{AC41755C-14AE-4676-91DD-E7544CD230EC}"/>
              </a:ext>
            </a:extLst>
          </p:cNvPr>
          <p:cNvPicPr>
            <a:picLocks noGrp="1" noChangeAspect="1"/>
          </p:cNvPicPr>
          <p:nvPr>
            <p:ph idx="1"/>
          </p:nvPr>
        </p:nvPicPr>
        <p:blipFill>
          <a:blip r:embed="rId2"/>
          <a:stretch>
            <a:fillRect/>
          </a:stretch>
        </p:blipFill>
        <p:spPr>
          <a:xfrm>
            <a:off x="657224" y="1402081"/>
            <a:ext cx="10772775" cy="5181758"/>
          </a:xfrm>
          <a:prstGeom prst="rect">
            <a:avLst/>
          </a:prstGeom>
        </p:spPr>
      </p:pic>
    </p:spTree>
    <p:extLst>
      <p:ext uri="{BB962C8B-B14F-4D97-AF65-F5344CB8AC3E}">
        <p14:creationId xmlns="" xmlns:p14="http://schemas.microsoft.com/office/powerpoint/2010/main" val="347629900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85FF3E-2412-4961-A67C-18BA6A37A01A}"/>
              </a:ext>
            </a:extLst>
          </p:cNvPr>
          <p:cNvSpPr>
            <a:spLocks noGrp="1"/>
          </p:cNvSpPr>
          <p:nvPr>
            <p:ph type="title"/>
          </p:nvPr>
        </p:nvSpPr>
        <p:spPr/>
        <p:txBody>
          <a:bodyPr/>
          <a:lstStyle/>
          <a:p>
            <a:pPr algn="ctr"/>
            <a:r>
              <a:rPr lang="en-US" sz="4300" dirty="0">
                <a:solidFill>
                  <a:schemeClr val="accent1">
                    <a:lumMod val="75000"/>
                  </a:schemeClr>
                </a:solidFill>
                <a:latin typeface="Georgia" panose="02040502050405020303" pitchFamily="18" charset="0"/>
              </a:rPr>
              <a:t>Data</a:t>
            </a:r>
            <a:r>
              <a:rPr lang="en-US" dirty="0"/>
              <a:t> </a:t>
            </a:r>
            <a:r>
              <a:rPr lang="en-US" sz="4300" dirty="0">
                <a:solidFill>
                  <a:schemeClr val="accent1">
                    <a:lumMod val="75000"/>
                  </a:schemeClr>
                </a:solidFill>
                <a:latin typeface="Georgia" panose="02040502050405020303" pitchFamily="18" charset="0"/>
              </a:rPr>
              <a:t>Inputs- Logic- Output Relationships</a:t>
            </a:r>
            <a:endParaRPr lang="en-IN" sz="4300" dirty="0">
              <a:solidFill>
                <a:schemeClr val="accent1">
                  <a:lumMod val="75000"/>
                </a:schemeClr>
              </a:solidFill>
              <a:latin typeface="Georgia" panose="02040502050405020303" pitchFamily="18" charset="0"/>
            </a:endParaRPr>
          </a:p>
        </p:txBody>
      </p:sp>
      <p:sp>
        <p:nvSpPr>
          <p:cNvPr id="3" name="Content Placeholder 2">
            <a:extLst>
              <a:ext uri="{FF2B5EF4-FFF2-40B4-BE49-F238E27FC236}">
                <a16:creationId xmlns="" xmlns:a16="http://schemas.microsoft.com/office/drawing/2014/main" id="{22BD46EF-1B4C-4074-A4DB-0C40EAE64AE3}"/>
              </a:ext>
            </a:extLst>
          </p:cNvPr>
          <p:cNvSpPr>
            <a:spLocks noGrp="1"/>
          </p:cNvSpPr>
          <p:nvPr>
            <p:ph idx="1"/>
          </p:nvPr>
        </p:nvSpPr>
        <p:spPr/>
        <p:txBody>
          <a:bodyPr/>
          <a:lstStyle/>
          <a:p>
            <a:r>
              <a:rPr lang="en-US" u="sng" dirty="0">
                <a:solidFill>
                  <a:srgbClr val="FF0000"/>
                </a:solidFill>
                <a:latin typeface="Abadi" panose="020B0604020104020204" pitchFamily="34" charset="0"/>
              </a:rPr>
              <a:t>Observations :</a:t>
            </a:r>
          </a:p>
          <a:p>
            <a:r>
              <a:rPr lang="en-US" dirty="0">
                <a:latin typeface="Abadi" panose="020B0604020104020204" pitchFamily="34" charset="0"/>
              </a:rPr>
              <a:t> As seen using heatmap, </a:t>
            </a:r>
            <a:r>
              <a:rPr lang="en-US" dirty="0" err="1">
                <a:latin typeface="Abadi" panose="020B0604020104020204" pitchFamily="34" charset="0"/>
              </a:rPr>
              <a:t>OverallQual</a:t>
            </a:r>
            <a:r>
              <a:rPr lang="en-US" dirty="0">
                <a:latin typeface="Abadi" panose="020B0604020104020204" pitchFamily="34" charset="0"/>
              </a:rPr>
              <a:t> is the most correlated variable with target variable and then </a:t>
            </a:r>
            <a:r>
              <a:rPr lang="en-US" dirty="0" err="1">
                <a:latin typeface="Abadi" panose="020B0604020104020204" pitchFamily="34" charset="0"/>
              </a:rPr>
              <a:t>GrLivArea</a:t>
            </a:r>
            <a:r>
              <a:rPr lang="en-US" dirty="0">
                <a:latin typeface="Abadi" panose="020B0604020104020204" pitchFamily="34" charset="0"/>
              </a:rPr>
              <a:t> ,</a:t>
            </a:r>
            <a:r>
              <a:rPr lang="en-US" dirty="0" err="1">
                <a:latin typeface="Abadi" panose="020B0604020104020204" pitchFamily="34" charset="0"/>
              </a:rPr>
              <a:t>GarageCars</a:t>
            </a:r>
            <a:r>
              <a:rPr lang="en-US" dirty="0">
                <a:latin typeface="Abadi" panose="020B0604020104020204" pitchFamily="34" charset="0"/>
              </a:rPr>
              <a:t> ,</a:t>
            </a:r>
            <a:r>
              <a:rPr lang="en-US" dirty="0" err="1">
                <a:latin typeface="Abadi" panose="020B0604020104020204" pitchFamily="34" charset="0"/>
              </a:rPr>
              <a:t>GarageArea</a:t>
            </a:r>
            <a:r>
              <a:rPr lang="en-US" dirty="0">
                <a:latin typeface="Abadi" panose="020B0604020104020204" pitchFamily="34" charset="0"/>
              </a:rPr>
              <a:t> etc.</a:t>
            </a:r>
          </a:p>
          <a:p>
            <a:r>
              <a:rPr lang="en-US" dirty="0">
                <a:latin typeface="Abadi" panose="020B0604020104020204" pitchFamily="34" charset="0"/>
              </a:rPr>
              <a:t> Number of </a:t>
            </a:r>
            <a:r>
              <a:rPr lang="en-US" dirty="0" err="1">
                <a:latin typeface="Abadi" panose="020B0604020104020204" pitchFamily="34" charset="0"/>
              </a:rPr>
              <a:t>KitchenAbvGr</a:t>
            </a:r>
            <a:r>
              <a:rPr lang="en-US" dirty="0">
                <a:latin typeface="Abadi" panose="020B0604020104020204" pitchFamily="34" charset="0"/>
              </a:rPr>
              <a:t> will signify that there is indirect relationship with target variable. More the number less will be the </a:t>
            </a:r>
            <a:r>
              <a:rPr lang="en-US" dirty="0" err="1">
                <a:latin typeface="Abadi" panose="020B0604020104020204" pitchFamily="34" charset="0"/>
              </a:rPr>
              <a:t>SalePrice</a:t>
            </a:r>
            <a:r>
              <a:rPr lang="en-US" dirty="0">
                <a:latin typeface="Abadi" panose="020B0604020104020204" pitchFamily="34" charset="0"/>
              </a:rPr>
              <a:t>. Through it we can say that people will not prefer more kitchen above grounds.</a:t>
            </a:r>
          </a:p>
          <a:p>
            <a:r>
              <a:rPr lang="en-US" dirty="0">
                <a:latin typeface="Abadi" panose="020B0604020104020204" pitchFamily="34" charset="0"/>
              </a:rPr>
              <a:t> Variables like </a:t>
            </a:r>
            <a:r>
              <a:rPr lang="en-US" dirty="0" err="1">
                <a:latin typeface="Abadi" panose="020B0604020104020204" pitchFamily="34" charset="0"/>
              </a:rPr>
              <a:t>BsmtHalfBath</a:t>
            </a:r>
            <a:r>
              <a:rPr lang="en-US" dirty="0">
                <a:latin typeface="Abadi" panose="020B0604020104020204" pitchFamily="34" charset="0"/>
              </a:rPr>
              <a:t>, BsmtFinSF2, </a:t>
            </a:r>
            <a:r>
              <a:rPr lang="en-US" dirty="0" err="1">
                <a:latin typeface="Abadi" panose="020B0604020104020204" pitchFamily="34" charset="0"/>
              </a:rPr>
              <a:t>MiscVal</a:t>
            </a:r>
            <a:r>
              <a:rPr lang="en-US" dirty="0">
                <a:latin typeface="Abadi" panose="020B0604020104020204" pitchFamily="34" charset="0"/>
              </a:rPr>
              <a:t> and id are having no relationship with target variable. </a:t>
            </a:r>
          </a:p>
          <a:p>
            <a:pPr marL="0" indent="0">
              <a:buNone/>
            </a:pPr>
            <a:endParaRPr lang="en-IN" dirty="0"/>
          </a:p>
        </p:txBody>
      </p:sp>
    </p:spTree>
    <p:extLst>
      <p:ext uri="{BB962C8B-B14F-4D97-AF65-F5344CB8AC3E}">
        <p14:creationId xmlns="" xmlns:p14="http://schemas.microsoft.com/office/powerpoint/2010/main" val="113396876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4087906-A9F4-4A6E-A2C0-943111CAF71E}"/>
              </a:ext>
            </a:extLst>
          </p:cNvPr>
          <p:cNvSpPr>
            <a:spLocks noGrp="1"/>
          </p:cNvSpPr>
          <p:nvPr>
            <p:ph type="title"/>
          </p:nvPr>
        </p:nvSpPr>
        <p:spPr>
          <a:xfrm>
            <a:off x="657224" y="499533"/>
            <a:ext cx="10772775" cy="1054947"/>
          </a:xfrm>
        </p:spPr>
        <p:txBody>
          <a:bodyPr>
            <a:normAutofit fontScale="90000"/>
          </a:bodyPr>
          <a:lstStyle/>
          <a:p>
            <a:pPr algn="ctr"/>
            <a:r>
              <a:rPr lang="en-US" sz="4800" dirty="0">
                <a:solidFill>
                  <a:schemeClr val="accent1">
                    <a:lumMod val="75000"/>
                  </a:schemeClr>
                </a:solidFill>
                <a:latin typeface="Georgia" panose="02040502050405020303" pitchFamily="18" charset="0"/>
              </a:rPr>
              <a:t>Hardware</a:t>
            </a:r>
            <a:r>
              <a:rPr lang="en-US" dirty="0"/>
              <a:t> </a:t>
            </a:r>
            <a:r>
              <a:rPr lang="en-US" sz="4800" dirty="0">
                <a:solidFill>
                  <a:schemeClr val="accent1">
                    <a:lumMod val="75000"/>
                  </a:schemeClr>
                </a:solidFill>
                <a:latin typeface="Georgia" panose="02040502050405020303" pitchFamily="18" charset="0"/>
              </a:rPr>
              <a:t>and Software Requirements and Tools Used</a:t>
            </a:r>
            <a:br>
              <a:rPr lang="en-US" sz="4800" dirty="0">
                <a:solidFill>
                  <a:schemeClr val="accent1">
                    <a:lumMod val="75000"/>
                  </a:schemeClr>
                </a:solidFill>
                <a:latin typeface="Georgia" panose="02040502050405020303" pitchFamily="18" charset="0"/>
              </a:rPr>
            </a:br>
            <a:endParaRPr lang="en-IN" sz="4800" dirty="0">
              <a:solidFill>
                <a:schemeClr val="accent1">
                  <a:lumMod val="75000"/>
                </a:schemeClr>
              </a:solidFill>
              <a:latin typeface="Georgia" panose="02040502050405020303" pitchFamily="18" charset="0"/>
            </a:endParaRPr>
          </a:p>
        </p:txBody>
      </p:sp>
      <p:sp>
        <p:nvSpPr>
          <p:cNvPr id="3" name="Content Placeholder 2">
            <a:extLst>
              <a:ext uri="{FF2B5EF4-FFF2-40B4-BE49-F238E27FC236}">
                <a16:creationId xmlns="" xmlns:a16="http://schemas.microsoft.com/office/drawing/2014/main" id="{A655E8F8-96EC-46F0-9A1A-7A44C804AAA1}"/>
              </a:ext>
            </a:extLst>
          </p:cNvPr>
          <p:cNvSpPr>
            <a:spLocks noGrp="1"/>
          </p:cNvSpPr>
          <p:nvPr>
            <p:ph idx="1"/>
          </p:nvPr>
        </p:nvSpPr>
        <p:spPr>
          <a:xfrm>
            <a:off x="676274" y="1717040"/>
            <a:ext cx="10753725" cy="4958080"/>
          </a:xfrm>
        </p:spPr>
        <p:txBody>
          <a:bodyPr>
            <a:normAutofit fontScale="92500" lnSpcReduction="10000"/>
          </a:bodyPr>
          <a:lstStyle/>
          <a:p>
            <a:r>
              <a:rPr lang="en-US" sz="2600" dirty="0">
                <a:latin typeface="Abadi" panose="020B0604020104020204" pitchFamily="34" charset="0"/>
              </a:rPr>
              <a:t>There is no such requirement for hardware ,but I have used intel i5 8th</a:t>
            </a:r>
          </a:p>
          <a:p>
            <a:r>
              <a:rPr lang="en-US" sz="2600" dirty="0">
                <a:latin typeface="Abadi" panose="020B0604020104020204" pitchFamily="34" charset="0"/>
              </a:rPr>
              <a:t>generation processor.</a:t>
            </a:r>
          </a:p>
          <a:p>
            <a:r>
              <a:rPr lang="en-US" sz="2600" dirty="0">
                <a:latin typeface="Abadi" panose="020B0604020104020204" pitchFamily="34" charset="0"/>
              </a:rPr>
              <a:t>Software: </a:t>
            </a:r>
            <a:r>
              <a:rPr lang="en-US" sz="2600" dirty="0" err="1">
                <a:latin typeface="Abadi" panose="020B0604020104020204" pitchFamily="34" charset="0"/>
              </a:rPr>
              <a:t>Jupyter</a:t>
            </a:r>
            <a:r>
              <a:rPr lang="en-US" sz="2600" dirty="0">
                <a:latin typeface="Abadi" panose="020B0604020104020204" pitchFamily="34" charset="0"/>
              </a:rPr>
              <a:t> Notebook (Anaconda 3), Microsoft Word, </a:t>
            </a:r>
            <a:r>
              <a:rPr lang="en-US" sz="2600" dirty="0" err="1">
                <a:latin typeface="Abadi" panose="020B0604020104020204" pitchFamily="34" charset="0"/>
              </a:rPr>
              <a:t>MicrosoftPowerPoint</a:t>
            </a:r>
            <a:endParaRPr lang="en-US" sz="2600" dirty="0">
              <a:latin typeface="Abadi" panose="020B0604020104020204" pitchFamily="34" charset="0"/>
            </a:endParaRPr>
          </a:p>
          <a:p>
            <a:r>
              <a:rPr lang="en-US" sz="2600" dirty="0">
                <a:latin typeface="Abadi" panose="020B0604020104020204" pitchFamily="34" charset="0"/>
              </a:rPr>
              <a:t>Language:  Python</a:t>
            </a:r>
          </a:p>
          <a:p>
            <a:r>
              <a:rPr lang="en-US" sz="2600" dirty="0">
                <a:latin typeface="Abadi" panose="020B0604020104020204" pitchFamily="34" charset="0"/>
              </a:rPr>
              <a:t>Libraries used in project:</a:t>
            </a:r>
          </a:p>
          <a:p>
            <a:pPr marL="457200" indent="-457200">
              <a:buFont typeface="+mj-lt"/>
              <a:buAutoNum type="arabicPeriod"/>
            </a:pPr>
            <a:r>
              <a:rPr lang="en-US" dirty="0">
                <a:latin typeface="Abadi" panose="020B0604020104020204" pitchFamily="34" charset="0"/>
              </a:rPr>
              <a:t>Pandas</a:t>
            </a:r>
          </a:p>
          <a:p>
            <a:pPr marL="457200" indent="-457200">
              <a:buFont typeface="+mj-lt"/>
              <a:buAutoNum type="arabicPeriod"/>
            </a:pPr>
            <a:r>
              <a:rPr lang="en-US" dirty="0" err="1">
                <a:latin typeface="Abadi" panose="020B0604020104020204" pitchFamily="34" charset="0"/>
              </a:rPr>
              <a:t>Numpy</a:t>
            </a:r>
            <a:endParaRPr lang="en-US" dirty="0">
              <a:latin typeface="Abadi" panose="020B0604020104020204" pitchFamily="34" charset="0"/>
            </a:endParaRPr>
          </a:p>
          <a:p>
            <a:pPr marL="457200" indent="-457200">
              <a:buFont typeface="+mj-lt"/>
              <a:buAutoNum type="arabicPeriod"/>
            </a:pPr>
            <a:r>
              <a:rPr lang="en-US" dirty="0">
                <a:latin typeface="Abadi" panose="020B0604020104020204" pitchFamily="34" charset="0"/>
              </a:rPr>
              <a:t>Matplotlib</a:t>
            </a:r>
          </a:p>
          <a:p>
            <a:pPr marL="457200" indent="-457200">
              <a:buFont typeface="+mj-lt"/>
              <a:buAutoNum type="arabicPeriod"/>
            </a:pPr>
            <a:r>
              <a:rPr lang="en-US" dirty="0">
                <a:latin typeface="Abadi" panose="020B0604020104020204" pitchFamily="34" charset="0"/>
              </a:rPr>
              <a:t>Seaborn</a:t>
            </a:r>
          </a:p>
          <a:p>
            <a:pPr marL="457200" indent="-457200">
              <a:buFont typeface="+mj-lt"/>
              <a:buAutoNum type="arabicPeriod"/>
            </a:pPr>
            <a:r>
              <a:rPr lang="en-US" dirty="0" err="1">
                <a:latin typeface="Abadi" panose="020B0604020104020204" pitchFamily="34" charset="0"/>
              </a:rPr>
              <a:t>Sklearn</a:t>
            </a:r>
            <a:endParaRPr lang="en-US" dirty="0">
              <a:latin typeface="Abadi" panose="020B0604020104020204" pitchFamily="34" charset="0"/>
            </a:endParaRPr>
          </a:p>
          <a:p>
            <a:pPr marL="457200" indent="-457200">
              <a:buFont typeface="+mj-lt"/>
              <a:buAutoNum type="arabicPeriod"/>
            </a:pPr>
            <a:r>
              <a:rPr lang="en-US" dirty="0">
                <a:latin typeface="Abadi" panose="020B0604020104020204" pitchFamily="34" charset="0"/>
              </a:rPr>
              <a:t>Stats</a:t>
            </a:r>
            <a:endParaRPr lang="en-IN" dirty="0">
              <a:latin typeface="Abadi" panose="020B0604020104020204" pitchFamily="34" charset="0"/>
            </a:endParaRPr>
          </a:p>
        </p:txBody>
      </p:sp>
    </p:spTree>
    <p:extLst>
      <p:ext uri="{BB962C8B-B14F-4D97-AF65-F5344CB8AC3E}">
        <p14:creationId xmlns="" xmlns:p14="http://schemas.microsoft.com/office/powerpoint/2010/main" val="398626395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6BF5372-4A32-4B32-BD4F-0B843FBBA59B}"/>
              </a:ext>
            </a:extLst>
          </p:cNvPr>
          <p:cNvSpPr>
            <a:spLocks noGrp="1"/>
          </p:cNvSpPr>
          <p:nvPr>
            <p:ph type="title"/>
          </p:nvPr>
        </p:nvSpPr>
        <p:spPr>
          <a:xfrm>
            <a:off x="657224" y="499532"/>
            <a:ext cx="10772775" cy="5911427"/>
          </a:xfrm>
        </p:spPr>
        <p:txBody>
          <a:bodyPr/>
          <a:lstStyle/>
          <a:p>
            <a:pPr algn="ctr"/>
            <a:r>
              <a:rPr lang="en-IN" dirty="0">
                <a:solidFill>
                  <a:srgbClr val="92D050"/>
                </a:solidFill>
                <a:latin typeface="Berlin Sans FB Demi" panose="020E0802020502020306" pitchFamily="34" charset="0"/>
              </a:rPr>
              <a:t>Exploratory</a:t>
            </a:r>
            <a:r>
              <a:rPr lang="en-IN" dirty="0"/>
              <a:t> </a:t>
            </a:r>
            <a:r>
              <a:rPr lang="en-IN" dirty="0">
                <a:solidFill>
                  <a:srgbClr val="92D050"/>
                </a:solidFill>
                <a:latin typeface="Berlin Sans FB Demi" panose="020E0802020502020306" pitchFamily="34" charset="0"/>
              </a:rPr>
              <a:t>Data Analysis</a:t>
            </a:r>
          </a:p>
        </p:txBody>
      </p:sp>
    </p:spTree>
    <p:extLst>
      <p:ext uri="{BB962C8B-B14F-4D97-AF65-F5344CB8AC3E}">
        <p14:creationId xmlns="" xmlns:p14="http://schemas.microsoft.com/office/powerpoint/2010/main" val="357507763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5D3D44E-400C-43EF-BD4E-DD3CD0AB9FE5}"/>
              </a:ext>
            </a:extLst>
          </p:cNvPr>
          <p:cNvSpPr>
            <a:spLocks noGrp="1"/>
          </p:cNvSpPr>
          <p:nvPr>
            <p:ph type="title"/>
          </p:nvPr>
        </p:nvSpPr>
        <p:spPr>
          <a:xfrm>
            <a:off x="838200" y="365125"/>
            <a:ext cx="10515600" cy="823595"/>
          </a:xfrm>
        </p:spPr>
        <p:txBody>
          <a:bodyPr/>
          <a:lstStyle/>
          <a:p>
            <a:pPr algn="ctr"/>
            <a:r>
              <a:rPr lang="en-IN" sz="4300" dirty="0">
                <a:solidFill>
                  <a:schemeClr val="accent1">
                    <a:lumMod val="75000"/>
                  </a:schemeClr>
                </a:solidFill>
                <a:latin typeface="Georgia" panose="02040502050405020303" pitchFamily="18" charset="0"/>
              </a:rPr>
              <a:t>Categorical</a:t>
            </a:r>
            <a:r>
              <a:rPr lang="en-IN" dirty="0"/>
              <a:t> </a:t>
            </a:r>
            <a:r>
              <a:rPr lang="en-IN" sz="4300" dirty="0">
                <a:solidFill>
                  <a:schemeClr val="accent1">
                    <a:lumMod val="75000"/>
                  </a:schemeClr>
                </a:solidFill>
                <a:latin typeface="Georgia" panose="02040502050405020303" pitchFamily="18" charset="0"/>
              </a:rPr>
              <a:t>data analysis</a:t>
            </a:r>
          </a:p>
        </p:txBody>
      </p:sp>
      <p:pic>
        <p:nvPicPr>
          <p:cNvPr id="5" name="Content Placeholder 4">
            <a:extLst>
              <a:ext uri="{FF2B5EF4-FFF2-40B4-BE49-F238E27FC236}">
                <a16:creationId xmlns="" xmlns:a16="http://schemas.microsoft.com/office/drawing/2014/main" id="{7FDB7BEB-5784-479A-A96B-7DF9CDE3D412}"/>
              </a:ext>
            </a:extLst>
          </p:cNvPr>
          <p:cNvPicPr>
            <a:picLocks noGrp="1" noChangeAspect="1"/>
          </p:cNvPicPr>
          <p:nvPr>
            <p:ph idx="1"/>
          </p:nvPr>
        </p:nvPicPr>
        <p:blipFill rotWithShape="1">
          <a:blip r:embed="rId2"/>
          <a:srcRect l="17917" t="32432" r="52441" b="15905"/>
          <a:stretch/>
        </p:blipFill>
        <p:spPr>
          <a:xfrm>
            <a:off x="838199" y="1188720"/>
            <a:ext cx="4947919" cy="2702560"/>
          </a:xfrm>
        </p:spPr>
      </p:pic>
      <p:pic>
        <p:nvPicPr>
          <p:cNvPr id="7" name="Picture 6">
            <a:extLst>
              <a:ext uri="{FF2B5EF4-FFF2-40B4-BE49-F238E27FC236}">
                <a16:creationId xmlns="" xmlns:a16="http://schemas.microsoft.com/office/drawing/2014/main" id="{9F563DE7-859A-4188-8D4C-117C6A82B5AC}"/>
              </a:ext>
            </a:extLst>
          </p:cNvPr>
          <p:cNvPicPr>
            <a:picLocks noChangeAspect="1"/>
          </p:cNvPicPr>
          <p:nvPr/>
        </p:nvPicPr>
        <p:blipFill rotWithShape="1">
          <a:blip r:embed="rId3"/>
          <a:srcRect l="18750" t="40295" r="52584" b="7260"/>
          <a:stretch/>
        </p:blipFill>
        <p:spPr>
          <a:xfrm>
            <a:off x="6492240" y="1270000"/>
            <a:ext cx="4947920" cy="2621280"/>
          </a:xfrm>
          <a:prstGeom prst="rect">
            <a:avLst/>
          </a:prstGeom>
        </p:spPr>
      </p:pic>
      <p:pic>
        <p:nvPicPr>
          <p:cNvPr id="9" name="Picture 8">
            <a:extLst>
              <a:ext uri="{FF2B5EF4-FFF2-40B4-BE49-F238E27FC236}">
                <a16:creationId xmlns="" xmlns:a16="http://schemas.microsoft.com/office/drawing/2014/main" id="{70C1E96F-8D44-4F16-A062-20F7A5818839}"/>
              </a:ext>
            </a:extLst>
          </p:cNvPr>
          <p:cNvPicPr>
            <a:picLocks noChangeAspect="1"/>
          </p:cNvPicPr>
          <p:nvPr/>
        </p:nvPicPr>
        <p:blipFill rotWithShape="1">
          <a:blip r:embed="rId4"/>
          <a:srcRect l="18417" t="34074" r="52542" b="17334"/>
          <a:stretch/>
        </p:blipFill>
        <p:spPr>
          <a:xfrm>
            <a:off x="1158240" y="3891280"/>
            <a:ext cx="4704080" cy="2702560"/>
          </a:xfrm>
          <a:prstGeom prst="rect">
            <a:avLst/>
          </a:prstGeom>
        </p:spPr>
      </p:pic>
      <p:pic>
        <p:nvPicPr>
          <p:cNvPr id="11" name="Picture 10">
            <a:extLst>
              <a:ext uri="{FF2B5EF4-FFF2-40B4-BE49-F238E27FC236}">
                <a16:creationId xmlns="" xmlns:a16="http://schemas.microsoft.com/office/drawing/2014/main" id="{1C964E5E-661A-47FF-8499-353131A9AAAC}"/>
              </a:ext>
            </a:extLst>
          </p:cNvPr>
          <p:cNvPicPr>
            <a:picLocks noChangeAspect="1"/>
          </p:cNvPicPr>
          <p:nvPr/>
        </p:nvPicPr>
        <p:blipFill rotWithShape="1">
          <a:blip r:embed="rId5"/>
          <a:srcRect l="18501" t="30666" r="52541" b="18666"/>
          <a:stretch/>
        </p:blipFill>
        <p:spPr>
          <a:xfrm>
            <a:off x="6578602" y="4048760"/>
            <a:ext cx="4947920" cy="2621280"/>
          </a:xfrm>
          <a:prstGeom prst="rect">
            <a:avLst/>
          </a:prstGeom>
        </p:spPr>
      </p:pic>
    </p:spTree>
    <p:extLst>
      <p:ext uri="{BB962C8B-B14F-4D97-AF65-F5344CB8AC3E}">
        <p14:creationId xmlns="" xmlns:p14="http://schemas.microsoft.com/office/powerpoint/2010/main" val="281485139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12A6918-E384-4EC5-88F2-0D8DACD2EB27}"/>
              </a:ext>
            </a:extLst>
          </p:cNvPr>
          <p:cNvSpPr>
            <a:spLocks noGrp="1"/>
          </p:cNvSpPr>
          <p:nvPr>
            <p:ph type="title"/>
          </p:nvPr>
        </p:nvSpPr>
        <p:spPr>
          <a:xfrm>
            <a:off x="718820" y="0"/>
            <a:ext cx="10515600" cy="1503680"/>
          </a:xfrm>
        </p:spPr>
        <p:txBody>
          <a:bodyPr>
            <a:normAutofit fontScale="90000"/>
          </a:bodyPr>
          <a:lstStyle/>
          <a:p>
            <a:pPr algn="ctr"/>
            <a:r>
              <a:rPr lang="en-IN" sz="4800" dirty="0">
                <a:solidFill>
                  <a:schemeClr val="accent1">
                    <a:lumMod val="75000"/>
                  </a:schemeClr>
                </a:solidFill>
                <a:latin typeface="Georgia" panose="02040502050405020303" pitchFamily="18" charset="0"/>
              </a:rPr>
              <a:t/>
            </a:r>
            <a:br>
              <a:rPr lang="en-IN" sz="4800" dirty="0">
                <a:solidFill>
                  <a:schemeClr val="accent1">
                    <a:lumMod val="75000"/>
                  </a:schemeClr>
                </a:solidFill>
                <a:latin typeface="Georgia" panose="02040502050405020303" pitchFamily="18" charset="0"/>
              </a:rPr>
            </a:br>
            <a:r>
              <a:rPr lang="en-IN" sz="4800" dirty="0">
                <a:solidFill>
                  <a:schemeClr val="accent1">
                    <a:lumMod val="75000"/>
                  </a:schemeClr>
                </a:solidFill>
                <a:latin typeface="Georgia" panose="02040502050405020303" pitchFamily="18" charset="0"/>
              </a:rPr>
              <a:t>Numerical</a:t>
            </a:r>
            <a:r>
              <a:rPr lang="en-IN" dirty="0"/>
              <a:t> </a:t>
            </a:r>
            <a:r>
              <a:rPr lang="en-IN" sz="4800" dirty="0">
                <a:solidFill>
                  <a:schemeClr val="accent1">
                    <a:lumMod val="75000"/>
                  </a:schemeClr>
                </a:solidFill>
                <a:latin typeface="Georgia" panose="02040502050405020303" pitchFamily="18" charset="0"/>
              </a:rPr>
              <a:t>data analysis</a:t>
            </a:r>
            <a:r>
              <a:rPr lang="en-IN" dirty="0"/>
              <a:t/>
            </a:r>
            <a:br>
              <a:rPr lang="en-IN" dirty="0"/>
            </a:br>
            <a:endParaRPr lang="en-IN" dirty="0"/>
          </a:p>
        </p:txBody>
      </p:sp>
      <p:pic>
        <p:nvPicPr>
          <p:cNvPr id="5" name="Content Placeholder 4">
            <a:extLst>
              <a:ext uri="{FF2B5EF4-FFF2-40B4-BE49-F238E27FC236}">
                <a16:creationId xmlns="" xmlns:a16="http://schemas.microsoft.com/office/drawing/2014/main" id="{91856B30-A009-4F7E-8FA6-51F049DE91D0}"/>
              </a:ext>
            </a:extLst>
          </p:cNvPr>
          <p:cNvPicPr>
            <a:picLocks noGrp="1" noChangeAspect="1"/>
          </p:cNvPicPr>
          <p:nvPr>
            <p:ph idx="1"/>
          </p:nvPr>
        </p:nvPicPr>
        <p:blipFill rotWithShape="1">
          <a:blip r:embed="rId2"/>
          <a:srcRect l="18941" t="39771" r="29475" b="21423"/>
          <a:stretch/>
        </p:blipFill>
        <p:spPr>
          <a:xfrm>
            <a:off x="838200" y="944880"/>
            <a:ext cx="10276840" cy="2804160"/>
          </a:xfrm>
        </p:spPr>
      </p:pic>
      <p:pic>
        <p:nvPicPr>
          <p:cNvPr id="7" name="Picture 6">
            <a:extLst>
              <a:ext uri="{FF2B5EF4-FFF2-40B4-BE49-F238E27FC236}">
                <a16:creationId xmlns="" xmlns:a16="http://schemas.microsoft.com/office/drawing/2014/main" id="{3016A600-CC91-4AFF-8B0E-67C4839B5810}"/>
              </a:ext>
            </a:extLst>
          </p:cNvPr>
          <p:cNvPicPr>
            <a:picLocks noChangeAspect="1"/>
          </p:cNvPicPr>
          <p:nvPr/>
        </p:nvPicPr>
        <p:blipFill rotWithShape="1">
          <a:blip r:embed="rId3"/>
          <a:srcRect l="18167" t="36444" r="42667" b="25037"/>
          <a:stretch/>
        </p:blipFill>
        <p:spPr>
          <a:xfrm>
            <a:off x="838200" y="3860800"/>
            <a:ext cx="5257800" cy="2641600"/>
          </a:xfrm>
          <a:prstGeom prst="rect">
            <a:avLst/>
          </a:prstGeom>
        </p:spPr>
      </p:pic>
      <p:pic>
        <p:nvPicPr>
          <p:cNvPr id="9" name="Picture 8">
            <a:extLst>
              <a:ext uri="{FF2B5EF4-FFF2-40B4-BE49-F238E27FC236}">
                <a16:creationId xmlns="" xmlns:a16="http://schemas.microsoft.com/office/drawing/2014/main" id="{09762FDE-4CFF-4A85-A50D-1B7197FC5302}"/>
              </a:ext>
            </a:extLst>
          </p:cNvPr>
          <p:cNvPicPr>
            <a:picLocks noChangeAspect="1"/>
          </p:cNvPicPr>
          <p:nvPr/>
        </p:nvPicPr>
        <p:blipFill rotWithShape="1">
          <a:blip r:embed="rId4"/>
          <a:srcRect l="22666" t="40889" r="45250" b="28444"/>
          <a:stretch/>
        </p:blipFill>
        <p:spPr>
          <a:xfrm>
            <a:off x="6167120" y="3860800"/>
            <a:ext cx="5059680" cy="2641600"/>
          </a:xfrm>
          <a:prstGeom prst="rect">
            <a:avLst/>
          </a:prstGeom>
        </p:spPr>
      </p:pic>
    </p:spTree>
    <p:extLst>
      <p:ext uri="{BB962C8B-B14F-4D97-AF65-F5344CB8AC3E}">
        <p14:creationId xmlns="" xmlns:p14="http://schemas.microsoft.com/office/powerpoint/2010/main" val="91924619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0382C007-691D-4A93-96C8-16708A83B9B5}"/>
              </a:ext>
            </a:extLst>
          </p:cNvPr>
          <p:cNvPicPr>
            <a:picLocks noChangeAspect="1"/>
          </p:cNvPicPr>
          <p:nvPr/>
        </p:nvPicPr>
        <p:blipFill rotWithShape="1">
          <a:blip r:embed="rId2"/>
          <a:srcRect l="23167" t="25926" r="44417" b="7407"/>
          <a:stretch/>
        </p:blipFill>
        <p:spPr>
          <a:xfrm>
            <a:off x="843280" y="304800"/>
            <a:ext cx="5008880" cy="6319520"/>
          </a:xfrm>
          <a:prstGeom prst="rect">
            <a:avLst/>
          </a:prstGeom>
        </p:spPr>
      </p:pic>
      <p:pic>
        <p:nvPicPr>
          <p:cNvPr id="5" name="Picture 4">
            <a:extLst>
              <a:ext uri="{FF2B5EF4-FFF2-40B4-BE49-F238E27FC236}">
                <a16:creationId xmlns="" xmlns:a16="http://schemas.microsoft.com/office/drawing/2014/main" id="{E60E6E49-6C7F-4017-8128-D919315C9882}"/>
              </a:ext>
            </a:extLst>
          </p:cNvPr>
          <p:cNvPicPr>
            <a:picLocks noChangeAspect="1"/>
          </p:cNvPicPr>
          <p:nvPr/>
        </p:nvPicPr>
        <p:blipFill rotWithShape="1">
          <a:blip r:embed="rId3"/>
          <a:srcRect l="23333" t="25481" r="44500" b="7556"/>
          <a:stretch/>
        </p:blipFill>
        <p:spPr>
          <a:xfrm>
            <a:off x="5852160" y="406400"/>
            <a:ext cx="5496560" cy="6268720"/>
          </a:xfrm>
          <a:prstGeom prst="rect">
            <a:avLst/>
          </a:prstGeom>
        </p:spPr>
      </p:pic>
    </p:spTree>
    <p:extLst>
      <p:ext uri="{BB962C8B-B14F-4D97-AF65-F5344CB8AC3E}">
        <p14:creationId xmlns="" xmlns:p14="http://schemas.microsoft.com/office/powerpoint/2010/main" val="40568063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14CB396-E306-49E7-84E9-E0E7371AA41D}"/>
              </a:ext>
            </a:extLst>
          </p:cNvPr>
          <p:cNvSpPr>
            <a:spLocks noGrp="1"/>
          </p:cNvSpPr>
          <p:nvPr>
            <p:ph type="title"/>
          </p:nvPr>
        </p:nvSpPr>
        <p:spPr/>
        <p:txBody>
          <a:bodyPr/>
          <a:lstStyle/>
          <a:p>
            <a:pPr algn="ctr"/>
            <a:r>
              <a:rPr lang="en-IN" sz="4800" dirty="0">
                <a:solidFill>
                  <a:schemeClr val="accent1">
                    <a:lumMod val="75000"/>
                  </a:schemeClr>
                </a:solidFill>
                <a:latin typeface="Georgia" panose="02040502050405020303" pitchFamily="18" charset="0"/>
              </a:rPr>
              <a:t>TABLE</a:t>
            </a:r>
            <a:r>
              <a:rPr lang="en-IN" dirty="0">
                <a:solidFill>
                  <a:schemeClr val="accent1">
                    <a:lumMod val="75000"/>
                  </a:schemeClr>
                </a:solidFill>
                <a:latin typeface="Forte" panose="03060902040502070203" pitchFamily="66" charset="0"/>
              </a:rPr>
              <a:t> </a:t>
            </a:r>
            <a:r>
              <a:rPr lang="en-IN" sz="4800" dirty="0">
                <a:solidFill>
                  <a:schemeClr val="accent1">
                    <a:lumMod val="75000"/>
                  </a:schemeClr>
                </a:solidFill>
                <a:latin typeface="Georgia" panose="02040502050405020303" pitchFamily="18" charset="0"/>
              </a:rPr>
              <a:t>OF</a:t>
            </a:r>
            <a:r>
              <a:rPr lang="en-IN" dirty="0">
                <a:solidFill>
                  <a:schemeClr val="accent1">
                    <a:lumMod val="75000"/>
                  </a:schemeClr>
                </a:solidFill>
                <a:latin typeface="Forte" panose="03060902040502070203" pitchFamily="66" charset="0"/>
              </a:rPr>
              <a:t> </a:t>
            </a:r>
            <a:r>
              <a:rPr lang="en-IN" sz="4800" dirty="0">
                <a:solidFill>
                  <a:schemeClr val="accent1">
                    <a:lumMod val="75000"/>
                  </a:schemeClr>
                </a:solidFill>
                <a:latin typeface="Georgia" panose="02040502050405020303" pitchFamily="18" charset="0"/>
              </a:rPr>
              <a:t>CONTENTS</a:t>
            </a:r>
            <a:endParaRPr lang="en-IN" dirty="0">
              <a:solidFill>
                <a:schemeClr val="accent1">
                  <a:lumMod val="75000"/>
                </a:schemeClr>
              </a:solidFill>
              <a:latin typeface="Georgia" panose="02040502050405020303" pitchFamily="18" charset="0"/>
            </a:endParaRPr>
          </a:p>
        </p:txBody>
      </p:sp>
      <p:sp>
        <p:nvSpPr>
          <p:cNvPr id="3" name="Content Placeholder 2">
            <a:extLst>
              <a:ext uri="{FF2B5EF4-FFF2-40B4-BE49-F238E27FC236}">
                <a16:creationId xmlns="" xmlns:a16="http://schemas.microsoft.com/office/drawing/2014/main" id="{95BEC89C-AC36-4C8C-ADCF-26B42B2C0D60}"/>
              </a:ext>
            </a:extLst>
          </p:cNvPr>
          <p:cNvSpPr>
            <a:spLocks noGrp="1"/>
          </p:cNvSpPr>
          <p:nvPr>
            <p:ph idx="1"/>
          </p:nvPr>
        </p:nvSpPr>
        <p:spPr>
          <a:xfrm>
            <a:off x="676656" y="2753360"/>
            <a:ext cx="10753725" cy="3024505"/>
          </a:xfrm>
        </p:spPr>
        <p:txBody>
          <a:bodyPr/>
          <a:lstStyle/>
          <a:p>
            <a:r>
              <a:rPr lang="en-US" dirty="0">
                <a:latin typeface="Abadi" panose="020B0604020104020204" pitchFamily="34" charset="0"/>
              </a:rPr>
              <a:t>CONCLUSION </a:t>
            </a:r>
          </a:p>
          <a:p>
            <a:pPr lvl="1"/>
            <a:r>
              <a:rPr lang="en-US" dirty="0">
                <a:latin typeface="Abadi" panose="020B0604020104020204" pitchFamily="34" charset="0"/>
              </a:rPr>
              <a:t>•	Key Findings and Conclusions of the Study</a:t>
            </a:r>
          </a:p>
          <a:p>
            <a:pPr lvl="1"/>
            <a:r>
              <a:rPr lang="en-US" dirty="0">
                <a:latin typeface="Abadi" panose="020B0604020104020204" pitchFamily="34" charset="0"/>
              </a:rPr>
              <a:t>•	Learning Outcomes of the Study in respect of Data Science</a:t>
            </a:r>
          </a:p>
          <a:p>
            <a:pPr lvl="1"/>
            <a:r>
              <a:rPr lang="en-US" dirty="0">
                <a:latin typeface="Abadi" panose="020B0604020104020204" pitchFamily="34" charset="0"/>
              </a:rPr>
              <a:t>•	Limitations of this work and Scope for Future Work</a:t>
            </a:r>
          </a:p>
        </p:txBody>
      </p:sp>
    </p:spTree>
    <p:extLst>
      <p:ext uri="{BB962C8B-B14F-4D97-AF65-F5344CB8AC3E}">
        <p14:creationId xmlns="" xmlns:p14="http://schemas.microsoft.com/office/powerpoint/2010/main" val="143915487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20B08939-3494-48B3-A0C6-5FCC2B71FC05}"/>
              </a:ext>
            </a:extLst>
          </p:cNvPr>
          <p:cNvPicPr>
            <a:picLocks noChangeAspect="1"/>
          </p:cNvPicPr>
          <p:nvPr/>
        </p:nvPicPr>
        <p:blipFill rotWithShape="1">
          <a:blip r:embed="rId2"/>
          <a:srcRect l="23333" t="26222" r="45000" b="8148"/>
          <a:stretch/>
        </p:blipFill>
        <p:spPr>
          <a:xfrm>
            <a:off x="528320" y="568960"/>
            <a:ext cx="5405120" cy="5862320"/>
          </a:xfrm>
          <a:prstGeom prst="rect">
            <a:avLst/>
          </a:prstGeom>
        </p:spPr>
      </p:pic>
      <p:pic>
        <p:nvPicPr>
          <p:cNvPr id="5" name="Picture 4">
            <a:extLst>
              <a:ext uri="{FF2B5EF4-FFF2-40B4-BE49-F238E27FC236}">
                <a16:creationId xmlns="" xmlns:a16="http://schemas.microsoft.com/office/drawing/2014/main" id="{2F7185D1-011A-40DF-88F9-C88E5BB81F7D}"/>
              </a:ext>
            </a:extLst>
          </p:cNvPr>
          <p:cNvPicPr>
            <a:picLocks noChangeAspect="1"/>
          </p:cNvPicPr>
          <p:nvPr/>
        </p:nvPicPr>
        <p:blipFill rotWithShape="1">
          <a:blip r:embed="rId3"/>
          <a:srcRect l="23500" t="26814" r="45417" b="6223"/>
          <a:stretch/>
        </p:blipFill>
        <p:spPr>
          <a:xfrm>
            <a:off x="5933440" y="568960"/>
            <a:ext cx="5486400" cy="5862320"/>
          </a:xfrm>
          <a:prstGeom prst="rect">
            <a:avLst/>
          </a:prstGeom>
        </p:spPr>
      </p:pic>
    </p:spTree>
    <p:extLst>
      <p:ext uri="{BB962C8B-B14F-4D97-AF65-F5344CB8AC3E}">
        <p14:creationId xmlns="" xmlns:p14="http://schemas.microsoft.com/office/powerpoint/2010/main" val="351175419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BB5E5CB-BAD0-42F1-80E3-D661FE871CCD}"/>
              </a:ext>
            </a:extLst>
          </p:cNvPr>
          <p:cNvSpPr>
            <a:spLocks noGrp="1"/>
          </p:cNvSpPr>
          <p:nvPr>
            <p:ph type="title"/>
          </p:nvPr>
        </p:nvSpPr>
        <p:spPr>
          <a:xfrm>
            <a:off x="838200" y="365125"/>
            <a:ext cx="10515600" cy="742315"/>
          </a:xfrm>
        </p:spPr>
        <p:txBody>
          <a:bodyPr>
            <a:normAutofit fontScale="90000"/>
          </a:bodyPr>
          <a:lstStyle/>
          <a:p>
            <a:pPr algn="ctr"/>
            <a:r>
              <a:rPr lang="en-IN" sz="4800" dirty="0">
                <a:solidFill>
                  <a:schemeClr val="accent1">
                    <a:lumMod val="75000"/>
                  </a:schemeClr>
                </a:solidFill>
                <a:latin typeface="Georgia" panose="02040502050405020303" pitchFamily="18" charset="0"/>
              </a:rPr>
              <a:t>Bivariate</a:t>
            </a:r>
            <a:r>
              <a:rPr lang="en-IN" dirty="0"/>
              <a:t> </a:t>
            </a:r>
            <a:r>
              <a:rPr lang="en-IN" sz="4800" dirty="0">
                <a:solidFill>
                  <a:schemeClr val="accent1">
                    <a:lumMod val="75000"/>
                  </a:schemeClr>
                </a:solidFill>
                <a:latin typeface="Georgia" panose="02040502050405020303" pitchFamily="18" charset="0"/>
              </a:rPr>
              <a:t>categorical analysis</a:t>
            </a:r>
          </a:p>
        </p:txBody>
      </p:sp>
      <p:pic>
        <p:nvPicPr>
          <p:cNvPr id="13" name="Content Placeholder 12">
            <a:extLst>
              <a:ext uri="{FF2B5EF4-FFF2-40B4-BE49-F238E27FC236}">
                <a16:creationId xmlns="" xmlns:a16="http://schemas.microsoft.com/office/drawing/2014/main" id="{D1078BF9-86B5-457B-9D1A-B2E5CF2AA64D}"/>
              </a:ext>
            </a:extLst>
          </p:cNvPr>
          <p:cNvPicPr>
            <a:picLocks noGrp="1" noChangeAspect="1"/>
          </p:cNvPicPr>
          <p:nvPr>
            <p:ph idx="1"/>
          </p:nvPr>
        </p:nvPicPr>
        <p:blipFill rotWithShape="1">
          <a:blip r:embed="rId2"/>
          <a:srcRect l="48608"/>
          <a:stretch/>
        </p:blipFill>
        <p:spPr>
          <a:xfrm>
            <a:off x="721360" y="3850640"/>
            <a:ext cx="5455920" cy="2642235"/>
          </a:xfrm>
          <a:prstGeom prst="rect">
            <a:avLst/>
          </a:prstGeom>
        </p:spPr>
      </p:pic>
      <p:pic>
        <p:nvPicPr>
          <p:cNvPr id="14" name="Picture 13">
            <a:extLst>
              <a:ext uri="{FF2B5EF4-FFF2-40B4-BE49-F238E27FC236}">
                <a16:creationId xmlns="" xmlns:a16="http://schemas.microsoft.com/office/drawing/2014/main" id="{CC1A57F6-16A8-4516-A378-DE7D3890D65F}"/>
              </a:ext>
            </a:extLst>
          </p:cNvPr>
          <p:cNvPicPr>
            <a:picLocks noChangeAspect="1"/>
          </p:cNvPicPr>
          <p:nvPr/>
        </p:nvPicPr>
        <p:blipFill rotWithShape="1">
          <a:blip r:embed="rId3"/>
          <a:srcRect l="48669"/>
          <a:stretch/>
        </p:blipFill>
        <p:spPr>
          <a:xfrm>
            <a:off x="6339840" y="3850640"/>
            <a:ext cx="5013960" cy="2642235"/>
          </a:xfrm>
          <a:prstGeom prst="rect">
            <a:avLst/>
          </a:prstGeom>
        </p:spPr>
      </p:pic>
      <p:pic>
        <p:nvPicPr>
          <p:cNvPr id="15" name="Picture 14">
            <a:extLst>
              <a:ext uri="{FF2B5EF4-FFF2-40B4-BE49-F238E27FC236}">
                <a16:creationId xmlns="" xmlns:a16="http://schemas.microsoft.com/office/drawing/2014/main" id="{BA2030FF-AA2F-4162-8AA4-FC8AEEA318AC}"/>
              </a:ext>
            </a:extLst>
          </p:cNvPr>
          <p:cNvPicPr>
            <a:picLocks noChangeAspect="1"/>
          </p:cNvPicPr>
          <p:nvPr/>
        </p:nvPicPr>
        <p:blipFill rotWithShape="1">
          <a:blip r:embed="rId4"/>
          <a:srcRect l="48608"/>
          <a:stretch/>
        </p:blipFill>
        <p:spPr>
          <a:xfrm>
            <a:off x="6339840" y="962025"/>
            <a:ext cx="5013960" cy="2715895"/>
          </a:xfrm>
          <a:prstGeom prst="rect">
            <a:avLst/>
          </a:prstGeom>
        </p:spPr>
      </p:pic>
      <p:pic>
        <p:nvPicPr>
          <p:cNvPr id="16" name="Picture 15">
            <a:extLst>
              <a:ext uri="{FF2B5EF4-FFF2-40B4-BE49-F238E27FC236}">
                <a16:creationId xmlns="" xmlns:a16="http://schemas.microsoft.com/office/drawing/2014/main" id="{887D0EF7-E901-4592-B01A-69B56AA96576}"/>
              </a:ext>
            </a:extLst>
          </p:cNvPr>
          <p:cNvPicPr>
            <a:picLocks noChangeAspect="1"/>
          </p:cNvPicPr>
          <p:nvPr/>
        </p:nvPicPr>
        <p:blipFill rotWithShape="1">
          <a:blip r:embed="rId5"/>
          <a:srcRect l="48608"/>
          <a:stretch/>
        </p:blipFill>
        <p:spPr>
          <a:xfrm>
            <a:off x="721360" y="1107440"/>
            <a:ext cx="5455920" cy="2570480"/>
          </a:xfrm>
          <a:prstGeom prst="rect">
            <a:avLst/>
          </a:prstGeom>
        </p:spPr>
      </p:pic>
    </p:spTree>
    <p:extLst>
      <p:ext uri="{BB962C8B-B14F-4D97-AF65-F5344CB8AC3E}">
        <p14:creationId xmlns="" xmlns:p14="http://schemas.microsoft.com/office/powerpoint/2010/main" val="409874333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0C95337-DC95-4B42-9D3A-55354F91332D}"/>
              </a:ext>
            </a:extLst>
          </p:cNvPr>
          <p:cNvSpPr>
            <a:spLocks noGrp="1"/>
          </p:cNvSpPr>
          <p:nvPr>
            <p:ph type="title"/>
          </p:nvPr>
        </p:nvSpPr>
        <p:spPr>
          <a:xfrm>
            <a:off x="838200" y="365125"/>
            <a:ext cx="10515600" cy="620395"/>
          </a:xfrm>
        </p:spPr>
        <p:txBody>
          <a:bodyPr>
            <a:normAutofit fontScale="90000"/>
          </a:bodyPr>
          <a:lstStyle/>
          <a:p>
            <a:pPr algn="ctr"/>
            <a:r>
              <a:rPr lang="en-IN" sz="4800" dirty="0">
                <a:solidFill>
                  <a:schemeClr val="accent1">
                    <a:lumMod val="75000"/>
                  </a:schemeClr>
                </a:solidFill>
                <a:latin typeface="Georgia" panose="02040502050405020303" pitchFamily="18" charset="0"/>
              </a:rPr>
              <a:t>Bivariate</a:t>
            </a:r>
            <a:r>
              <a:rPr lang="en-IN" dirty="0"/>
              <a:t> </a:t>
            </a:r>
            <a:r>
              <a:rPr lang="en-IN" sz="4800" dirty="0">
                <a:solidFill>
                  <a:schemeClr val="accent1">
                    <a:lumMod val="75000"/>
                  </a:schemeClr>
                </a:solidFill>
                <a:latin typeface="Georgia" panose="02040502050405020303" pitchFamily="18" charset="0"/>
              </a:rPr>
              <a:t>numerical analysis</a:t>
            </a:r>
          </a:p>
        </p:txBody>
      </p:sp>
      <p:pic>
        <p:nvPicPr>
          <p:cNvPr id="5" name="Content Placeholder 4">
            <a:extLst>
              <a:ext uri="{FF2B5EF4-FFF2-40B4-BE49-F238E27FC236}">
                <a16:creationId xmlns="" xmlns:a16="http://schemas.microsoft.com/office/drawing/2014/main" id="{CDD978D5-0C75-4105-89EB-9AB9CCEFCA98}"/>
              </a:ext>
            </a:extLst>
          </p:cNvPr>
          <p:cNvPicPr>
            <a:picLocks noGrp="1" noChangeAspect="1"/>
          </p:cNvPicPr>
          <p:nvPr>
            <p:ph idx="1"/>
          </p:nvPr>
        </p:nvPicPr>
        <p:blipFill rotWithShape="1">
          <a:blip r:embed="rId2"/>
          <a:srcRect l="22749" t="32349" r="32677" b="39275"/>
          <a:stretch/>
        </p:blipFill>
        <p:spPr>
          <a:xfrm>
            <a:off x="1030923" y="999489"/>
            <a:ext cx="10063480" cy="2844800"/>
          </a:xfrm>
        </p:spPr>
      </p:pic>
      <p:pic>
        <p:nvPicPr>
          <p:cNvPr id="6" name="Picture 5">
            <a:extLst>
              <a:ext uri="{FF2B5EF4-FFF2-40B4-BE49-F238E27FC236}">
                <a16:creationId xmlns="" xmlns:a16="http://schemas.microsoft.com/office/drawing/2014/main" id="{42D3E047-72F6-4C26-B83F-E1DED4D84D51}"/>
              </a:ext>
            </a:extLst>
          </p:cNvPr>
          <p:cNvPicPr>
            <a:picLocks noChangeAspect="1"/>
          </p:cNvPicPr>
          <p:nvPr/>
        </p:nvPicPr>
        <p:blipFill>
          <a:blip r:embed="rId3"/>
          <a:stretch>
            <a:fillRect/>
          </a:stretch>
        </p:blipFill>
        <p:spPr>
          <a:xfrm>
            <a:off x="1030923" y="3992879"/>
            <a:ext cx="4653279" cy="2499995"/>
          </a:xfrm>
          <a:prstGeom prst="rect">
            <a:avLst/>
          </a:prstGeom>
        </p:spPr>
      </p:pic>
      <p:pic>
        <p:nvPicPr>
          <p:cNvPr id="7" name="Picture 6">
            <a:extLst>
              <a:ext uri="{FF2B5EF4-FFF2-40B4-BE49-F238E27FC236}">
                <a16:creationId xmlns="" xmlns:a16="http://schemas.microsoft.com/office/drawing/2014/main" id="{0DC34B35-CEE7-4E50-8458-C5550A8DDA83}"/>
              </a:ext>
            </a:extLst>
          </p:cNvPr>
          <p:cNvPicPr>
            <a:picLocks noChangeAspect="1"/>
          </p:cNvPicPr>
          <p:nvPr/>
        </p:nvPicPr>
        <p:blipFill>
          <a:blip r:embed="rId4"/>
          <a:stretch>
            <a:fillRect/>
          </a:stretch>
        </p:blipFill>
        <p:spPr>
          <a:xfrm>
            <a:off x="5963920" y="4127500"/>
            <a:ext cx="5389880" cy="2365374"/>
          </a:xfrm>
          <a:prstGeom prst="rect">
            <a:avLst/>
          </a:prstGeom>
        </p:spPr>
      </p:pic>
    </p:spTree>
    <p:extLst>
      <p:ext uri="{BB962C8B-B14F-4D97-AF65-F5344CB8AC3E}">
        <p14:creationId xmlns="" xmlns:p14="http://schemas.microsoft.com/office/powerpoint/2010/main" val="65451876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 xmlns:a16="http://schemas.microsoft.com/office/drawing/2014/main" id="{2CE3AD63-6552-4468-ABD8-574B3F3D41B5}"/>
              </a:ext>
            </a:extLst>
          </p:cNvPr>
          <p:cNvPicPr>
            <a:picLocks noChangeAspect="1"/>
          </p:cNvPicPr>
          <p:nvPr/>
        </p:nvPicPr>
        <p:blipFill>
          <a:blip r:embed="rId2"/>
          <a:stretch>
            <a:fillRect/>
          </a:stretch>
        </p:blipFill>
        <p:spPr>
          <a:xfrm>
            <a:off x="600075" y="532130"/>
            <a:ext cx="5097781" cy="2705100"/>
          </a:xfrm>
          <a:prstGeom prst="rect">
            <a:avLst/>
          </a:prstGeom>
        </p:spPr>
      </p:pic>
      <p:pic>
        <p:nvPicPr>
          <p:cNvPr id="3" name="Picture 2">
            <a:extLst>
              <a:ext uri="{FF2B5EF4-FFF2-40B4-BE49-F238E27FC236}">
                <a16:creationId xmlns="" xmlns:a16="http://schemas.microsoft.com/office/drawing/2014/main" id="{5BDD9F4B-CB54-4F7F-8059-B75D4E9F106D}"/>
              </a:ext>
            </a:extLst>
          </p:cNvPr>
          <p:cNvPicPr>
            <a:picLocks noChangeAspect="1"/>
          </p:cNvPicPr>
          <p:nvPr/>
        </p:nvPicPr>
        <p:blipFill>
          <a:blip r:embed="rId3"/>
          <a:stretch>
            <a:fillRect/>
          </a:stretch>
        </p:blipFill>
        <p:spPr>
          <a:xfrm>
            <a:off x="6096000" y="532130"/>
            <a:ext cx="5283200" cy="2705100"/>
          </a:xfrm>
          <a:prstGeom prst="rect">
            <a:avLst/>
          </a:prstGeom>
        </p:spPr>
      </p:pic>
      <p:pic>
        <p:nvPicPr>
          <p:cNvPr id="4" name="Picture 3">
            <a:extLst>
              <a:ext uri="{FF2B5EF4-FFF2-40B4-BE49-F238E27FC236}">
                <a16:creationId xmlns="" xmlns:a16="http://schemas.microsoft.com/office/drawing/2014/main" id="{CF5DCF4B-0F48-4A96-90DA-D6EDB07289EB}"/>
              </a:ext>
            </a:extLst>
          </p:cNvPr>
          <p:cNvPicPr>
            <a:picLocks noChangeAspect="1"/>
          </p:cNvPicPr>
          <p:nvPr/>
        </p:nvPicPr>
        <p:blipFill>
          <a:blip r:embed="rId4"/>
          <a:stretch>
            <a:fillRect/>
          </a:stretch>
        </p:blipFill>
        <p:spPr>
          <a:xfrm>
            <a:off x="600075" y="3722370"/>
            <a:ext cx="5097781" cy="2705100"/>
          </a:xfrm>
          <a:prstGeom prst="rect">
            <a:avLst/>
          </a:prstGeom>
        </p:spPr>
      </p:pic>
      <p:pic>
        <p:nvPicPr>
          <p:cNvPr id="5" name="Picture 4">
            <a:extLst>
              <a:ext uri="{FF2B5EF4-FFF2-40B4-BE49-F238E27FC236}">
                <a16:creationId xmlns="" xmlns:a16="http://schemas.microsoft.com/office/drawing/2014/main" id="{887DF8C6-0E7F-491D-8CCB-D8BF2789A8BC}"/>
              </a:ext>
            </a:extLst>
          </p:cNvPr>
          <p:cNvPicPr>
            <a:picLocks noChangeAspect="1"/>
          </p:cNvPicPr>
          <p:nvPr/>
        </p:nvPicPr>
        <p:blipFill>
          <a:blip r:embed="rId5"/>
          <a:stretch>
            <a:fillRect/>
          </a:stretch>
        </p:blipFill>
        <p:spPr>
          <a:xfrm>
            <a:off x="6187441" y="3722370"/>
            <a:ext cx="5283200" cy="2705100"/>
          </a:xfrm>
          <a:prstGeom prst="rect">
            <a:avLst/>
          </a:prstGeom>
        </p:spPr>
      </p:pic>
    </p:spTree>
    <p:extLst>
      <p:ext uri="{BB962C8B-B14F-4D97-AF65-F5344CB8AC3E}">
        <p14:creationId xmlns="" xmlns:p14="http://schemas.microsoft.com/office/powerpoint/2010/main" val="258349750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 xmlns:a16="http://schemas.microsoft.com/office/drawing/2014/main" id="{27132B7A-CD82-495F-8FC9-9BB65CFF8E65}"/>
              </a:ext>
            </a:extLst>
          </p:cNvPr>
          <p:cNvPicPr>
            <a:picLocks noChangeAspect="1"/>
          </p:cNvPicPr>
          <p:nvPr/>
        </p:nvPicPr>
        <p:blipFill>
          <a:blip r:embed="rId2"/>
          <a:stretch>
            <a:fillRect/>
          </a:stretch>
        </p:blipFill>
        <p:spPr>
          <a:xfrm>
            <a:off x="619125" y="846772"/>
            <a:ext cx="5476875" cy="2359977"/>
          </a:xfrm>
          <a:prstGeom prst="rect">
            <a:avLst/>
          </a:prstGeom>
        </p:spPr>
      </p:pic>
      <p:pic>
        <p:nvPicPr>
          <p:cNvPr id="3" name="Picture 2">
            <a:extLst>
              <a:ext uri="{FF2B5EF4-FFF2-40B4-BE49-F238E27FC236}">
                <a16:creationId xmlns="" xmlns:a16="http://schemas.microsoft.com/office/drawing/2014/main" id="{6BA9DBE3-4F01-4C08-A508-A77B8842FA23}"/>
              </a:ext>
            </a:extLst>
          </p:cNvPr>
          <p:cNvPicPr>
            <a:picLocks noChangeAspect="1"/>
          </p:cNvPicPr>
          <p:nvPr/>
        </p:nvPicPr>
        <p:blipFill>
          <a:blip r:embed="rId3"/>
          <a:stretch>
            <a:fillRect/>
          </a:stretch>
        </p:blipFill>
        <p:spPr>
          <a:xfrm>
            <a:off x="6096000" y="748666"/>
            <a:ext cx="5476875" cy="2569844"/>
          </a:xfrm>
          <a:prstGeom prst="rect">
            <a:avLst/>
          </a:prstGeom>
        </p:spPr>
      </p:pic>
      <p:pic>
        <p:nvPicPr>
          <p:cNvPr id="4" name="Picture 3">
            <a:extLst>
              <a:ext uri="{FF2B5EF4-FFF2-40B4-BE49-F238E27FC236}">
                <a16:creationId xmlns="" xmlns:a16="http://schemas.microsoft.com/office/drawing/2014/main" id="{E585EA5F-3930-45EE-A8F6-5255457399D0}"/>
              </a:ext>
            </a:extLst>
          </p:cNvPr>
          <p:cNvPicPr>
            <a:picLocks noChangeAspect="1"/>
          </p:cNvPicPr>
          <p:nvPr/>
        </p:nvPicPr>
        <p:blipFill>
          <a:blip r:embed="rId3"/>
          <a:stretch>
            <a:fillRect/>
          </a:stretch>
        </p:blipFill>
        <p:spPr>
          <a:xfrm>
            <a:off x="619124" y="3539490"/>
            <a:ext cx="5476875" cy="2705100"/>
          </a:xfrm>
          <a:prstGeom prst="rect">
            <a:avLst/>
          </a:prstGeom>
        </p:spPr>
      </p:pic>
      <p:pic>
        <p:nvPicPr>
          <p:cNvPr id="5" name="Picture 4">
            <a:extLst>
              <a:ext uri="{FF2B5EF4-FFF2-40B4-BE49-F238E27FC236}">
                <a16:creationId xmlns="" xmlns:a16="http://schemas.microsoft.com/office/drawing/2014/main" id="{7C2AFE4E-7199-410C-981C-4C96F55C8D64}"/>
              </a:ext>
            </a:extLst>
          </p:cNvPr>
          <p:cNvPicPr>
            <a:picLocks noChangeAspect="1"/>
          </p:cNvPicPr>
          <p:nvPr/>
        </p:nvPicPr>
        <p:blipFill>
          <a:blip r:embed="rId4"/>
          <a:stretch>
            <a:fillRect/>
          </a:stretch>
        </p:blipFill>
        <p:spPr>
          <a:xfrm>
            <a:off x="6095999" y="3539490"/>
            <a:ext cx="5524500" cy="2705100"/>
          </a:xfrm>
          <a:prstGeom prst="rect">
            <a:avLst/>
          </a:prstGeom>
        </p:spPr>
      </p:pic>
      <p:sp>
        <p:nvSpPr>
          <p:cNvPr id="6" name="Title 5">
            <a:extLst>
              <a:ext uri="{FF2B5EF4-FFF2-40B4-BE49-F238E27FC236}">
                <a16:creationId xmlns="" xmlns:a16="http://schemas.microsoft.com/office/drawing/2014/main" id="{904F2EE1-3E09-441E-B338-A5FA1903ED3E}"/>
              </a:ext>
            </a:extLst>
          </p:cNvPr>
          <p:cNvSpPr>
            <a:spLocks noGrp="1"/>
          </p:cNvSpPr>
          <p:nvPr>
            <p:ph type="title"/>
          </p:nvPr>
        </p:nvSpPr>
        <p:spPr>
          <a:xfrm>
            <a:off x="838200" y="168910"/>
            <a:ext cx="10515600" cy="512128"/>
          </a:xfrm>
        </p:spPr>
        <p:txBody>
          <a:bodyPr>
            <a:normAutofit fontScale="90000"/>
          </a:bodyPr>
          <a:lstStyle/>
          <a:p>
            <a:endParaRPr lang="en-IN" dirty="0"/>
          </a:p>
        </p:txBody>
      </p:sp>
      <p:sp>
        <p:nvSpPr>
          <p:cNvPr id="7" name="Content Placeholder 6">
            <a:extLst>
              <a:ext uri="{FF2B5EF4-FFF2-40B4-BE49-F238E27FC236}">
                <a16:creationId xmlns="" xmlns:a16="http://schemas.microsoft.com/office/drawing/2014/main" id="{20540424-1DEF-4BBA-AFD8-C86AD39E727D}"/>
              </a:ext>
            </a:extLst>
          </p:cNvPr>
          <p:cNvSpPr>
            <a:spLocks noGrp="1"/>
          </p:cNvSpPr>
          <p:nvPr>
            <p:ph idx="1"/>
          </p:nvPr>
        </p:nvSpPr>
        <p:spPr>
          <a:xfrm flipH="1" flipV="1">
            <a:off x="11353800" y="6176963"/>
            <a:ext cx="219074" cy="67627"/>
          </a:xfrm>
        </p:spPr>
        <p:txBody>
          <a:bodyPr>
            <a:normAutofit fontScale="25000" lnSpcReduction="20000"/>
          </a:bodyPr>
          <a:lstStyle/>
          <a:p>
            <a:endParaRPr lang="en-IN" dirty="0"/>
          </a:p>
        </p:txBody>
      </p:sp>
    </p:spTree>
    <p:extLst>
      <p:ext uri="{BB962C8B-B14F-4D97-AF65-F5344CB8AC3E}">
        <p14:creationId xmlns="" xmlns:p14="http://schemas.microsoft.com/office/powerpoint/2010/main" val="16729583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667C633-206E-4F86-9F36-060E39E29595}"/>
              </a:ext>
            </a:extLst>
          </p:cNvPr>
          <p:cNvSpPr>
            <a:spLocks noGrp="1"/>
          </p:cNvSpPr>
          <p:nvPr>
            <p:ph type="title"/>
          </p:nvPr>
        </p:nvSpPr>
        <p:spPr>
          <a:xfrm>
            <a:off x="838200" y="365125"/>
            <a:ext cx="10515600" cy="325755"/>
          </a:xfrm>
        </p:spPr>
        <p:txBody>
          <a:bodyPr>
            <a:normAutofit fontScale="90000"/>
          </a:bodyPr>
          <a:lstStyle/>
          <a:p>
            <a:pPr algn="ctr"/>
            <a:r>
              <a:rPr lang="en-IN" sz="4800" dirty="0">
                <a:solidFill>
                  <a:schemeClr val="accent1">
                    <a:lumMod val="75000"/>
                  </a:schemeClr>
                </a:solidFill>
                <a:latin typeface="Georgia" panose="02040502050405020303" pitchFamily="18" charset="0"/>
              </a:rPr>
              <a:t>Relation</a:t>
            </a:r>
            <a:r>
              <a:rPr lang="en-IN" dirty="0"/>
              <a:t> </a:t>
            </a:r>
            <a:r>
              <a:rPr lang="en-IN" sz="4800" dirty="0">
                <a:solidFill>
                  <a:schemeClr val="accent1">
                    <a:lumMod val="75000"/>
                  </a:schemeClr>
                </a:solidFill>
                <a:latin typeface="Georgia" panose="02040502050405020303" pitchFamily="18" charset="0"/>
              </a:rPr>
              <a:t>of </a:t>
            </a:r>
            <a:r>
              <a:rPr lang="en-IN" sz="4800" dirty="0" err="1">
                <a:solidFill>
                  <a:schemeClr val="accent1">
                    <a:lumMod val="75000"/>
                  </a:schemeClr>
                </a:solidFill>
                <a:latin typeface="Georgia" panose="02040502050405020303" pitchFamily="18" charset="0"/>
              </a:rPr>
              <a:t>YearBuilt</a:t>
            </a:r>
            <a:r>
              <a:rPr lang="en-IN" sz="4800" dirty="0">
                <a:solidFill>
                  <a:schemeClr val="accent1">
                    <a:lumMod val="75000"/>
                  </a:schemeClr>
                </a:solidFill>
                <a:latin typeface="Georgia" panose="02040502050405020303" pitchFamily="18" charset="0"/>
              </a:rPr>
              <a:t> &amp;</a:t>
            </a:r>
            <a:r>
              <a:rPr lang="en-IN" sz="4800" dirty="0" err="1">
                <a:solidFill>
                  <a:schemeClr val="accent1">
                    <a:lumMod val="75000"/>
                  </a:schemeClr>
                </a:solidFill>
                <a:latin typeface="Georgia" panose="02040502050405020303" pitchFamily="18" charset="0"/>
              </a:rPr>
              <a:t>GarageBlt</a:t>
            </a:r>
            <a:r>
              <a:rPr lang="en-IN" sz="4800" dirty="0">
                <a:solidFill>
                  <a:schemeClr val="accent1">
                    <a:lumMod val="75000"/>
                  </a:schemeClr>
                </a:solidFill>
                <a:latin typeface="Georgia" panose="02040502050405020303" pitchFamily="18" charset="0"/>
              </a:rPr>
              <a:t> with </a:t>
            </a:r>
            <a:r>
              <a:rPr lang="en-IN" sz="4800" dirty="0" err="1">
                <a:solidFill>
                  <a:schemeClr val="accent1">
                    <a:lumMod val="75000"/>
                  </a:schemeClr>
                </a:solidFill>
                <a:latin typeface="Georgia" panose="02040502050405020303" pitchFamily="18" charset="0"/>
              </a:rPr>
              <a:t>SalePrice</a:t>
            </a:r>
            <a:endParaRPr lang="en-IN" sz="4800" dirty="0">
              <a:solidFill>
                <a:schemeClr val="accent1">
                  <a:lumMod val="75000"/>
                </a:schemeClr>
              </a:solidFill>
              <a:latin typeface="Georgia" panose="02040502050405020303" pitchFamily="18" charset="0"/>
            </a:endParaRPr>
          </a:p>
        </p:txBody>
      </p:sp>
      <p:pic>
        <p:nvPicPr>
          <p:cNvPr id="5" name="Content Placeholder 4">
            <a:extLst>
              <a:ext uri="{FF2B5EF4-FFF2-40B4-BE49-F238E27FC236}">
                <a16:creationId xmlns="" xmlns:a16="http://schemas.microsoft.com/office/drawing/2014/main" id="{74DE3E5E-4C8D-4A93-B780-7C300AA88A5D}"/>
              </a:ext>
            </a:extLst>
          </p:cNvPr>
          <p:cNvPicPr>
            <a:picLocks noGrp="1" noChangeAspect="1"/>
          </p:cNvPicPr>
          <p:nvPr>
            <p:ph idx="1"/>
          </p:nvPr>
        </p:nvPicPr>
        <p:blipFill rotWithShape="1">
          <a:blip r:embed="rId2"/>
          <a:srcRect l="22769" t="32144" r="34544" b="52716"/>
          <a:stretch/>
        </p:blipFill>
        <p:spPr>
          <a:xfrm>
            <a:off x="988060" y="1076960"/>
            <a:ext cx="7223760" cy="1168400"/>
          </a:xfrm>
        </p:spPr>
      </p:pic>
      <p:pic>
        <p:nvPicPr>
          <p:cNvPr id="6" name="Picture 5">
            <a:extLst>
              <a:ext uri="{FF2B5EF4-FFF2-40B4-BE49-F238E27FC236}">
                <a16:creationId xmlns="" xmlns:a16="http://schemas.microsoft.com/office/drawing/2014/main" id="{D0BAD4C0-9887-4A94-B92E-0B28999EDD3E}"/>
              </a:ext>
            </a:extLst>
          </p:cNvPr>
          <p:cNvPicPr>
            <a:picLocks noChangeAspect="1"/>
          </p:cNvPicPr>
          <p:nvPr/>
        </p:nvPicPr>
        <p:blipFill>
          <a:blip r:embed="rId3"/>
          <a:stretch>
            <a:fillRect/>
          </a:stretch>
        </p:blipFill>
        <p:spPr>
          <a:xfrm>
            <a:off x="838200" y="2245360"/>
            <a:ext cx="7533640" cy="4333875"/>
          </a:xfrm>
          <a:prstGeom prst="rect">
            <a:avLst/>
          </a:prstGeom>
        </p:spPr>
      </p:pic>
      <p:sp>
        <p:nvSpPr>
          <p:cNvPr id="8" name="TextBox 7">
            <a:extLst>
              <a:ext uri="{FF2B5EF4-FFF2-40B4-BE49-F238E27FC236}">
                <a16:creationId xmlns="" xmlns:a16="http://schemas.microsoft.com/office/drawing/2014/main" id="{60090739-F8F4-45D3-8AEF-656B89AB2B2A}"/>
              </a:ext>
            </a:extLst>
          </p:cNvPr>
          <p:cNvSpPr txBox="1"/>
          <p:nvPr/>
        </p:nvSpPr>
        <p:spPr>
          <a:xfrm>
            <a:off x="8625840" y="1323539"/>
            <a:ext cx="2727960" cy="5632311"/>
          </a:xfrm>
          <a:prstGeom prst="rect">
            <a:avLst/>
          </a:prstGeom>
          <a:noFill/>
        </p:spPr>
        <p:txBody>
          <a:bodyPr wrap="square">
            <a:spAutoFit/>
          </a:bodyPr>
          <a:lstStyle/>
          <a:p>
            <a:r>
              <a:rPr lang="en-US" u="sng" dirty="0">
                <a:solidFill>
                  <a:srgbClr val="FF0000"/>
                </a:solidFill>
                <a:latin typeface="Abadi" panose="020B0604020104020204" pitchFamily="34" charset="0"/>
              </a:rPr>
              <a:t>Observations:</a:t>
            </a:r>
          </a:p>
          <a:p>
            <a:r>
              <a:rPr lang="en-US" dirty="0">
                <a:latin typeface="Abadi" panose="020B0604020104020204" pitchFamily="34" charset="0"/>
              </a:rPr>
              <a:t>* Silver color of line represents the trend of `</a:t>
            </a:r>
            <a:r>
              <a:rPr lang="en-US" dirty="0" err="1">
                <a:latin typeface="Abadi" panose="020B0604020104020204" pitchFamily="34" charset="0"/>
              </a:rPr>
              <a:t>SalePrice</a:t>
            </a:r>
            <a:r>
              <a:rPr lang="en-US" dirty="0">
                <a:latin typeface="Abadi" panose="020B0604020104020204" pitchFamily="34" charset="0"/>
              </a:rPr>
              <a:t>` on the basis of `</a:t>
            </a:r>
            <a:r>
              <a:rPr lang="en-US" dirty="0" err="1">
                <a:latin typeface="Abadi" panose="020B0604020104020204" pitchFamily="34" charset="0"/>
              </a:rPr>
              <a:t>YearBuilt</a:t>
            </a:r>
            <a:r>
              <a:rPr lang="en-US" dirty="0">
                <a:latin typeface="Abadi" panose="020B0604020104020204" pitchFamily="34" charset="0"/>
              </a:rPr>
              <a:t>`.</a:t>
            </a:r>
          </a:p>
          <a:p>
            <a:r>
              <a:rPr lang="en-US" dirty="0">
                <a:latin typeface="Abadi" panose="020B0604020104020204" pitchFamily="34" charset="0"/>
              </a:rPr>
              <a:t>* While blue color of line represents the trend of `</a:t>
            </a:r>
            <a:r>
              <a:rPr lang="en-US" dirty="0" err="1">
                <a:latin typeface="Abadi" panose="020B0604020104020204" pitchFamily="34" charset="0"/>
              </a:rPr>
              <a:t>SalePrice</a:t>
            </a:r>
            <a:r>
              <a:rPr lang="en-US" dirty="0">
                <a:latin typeface="Abadi" panose="020B0604020104020204" pitchFamily="34" charset="0"/>
              </a:rPr>
              <a:t>` on the basis of `</a:t>
            </a:r>
            <a:r>
              <a:rPr lang="en-US" dirty="0" err="1">
                <a:latin typeface="Abadi" panose="020B0604020104020204" pitchFamily="34" charset="0"/>
              </a:rPr>
              <a:t>GarageYrBlt</a:t>
            </a:r>
            <a:r>
              <a:rPr lang="en-US" dirty="0">
                <a:latin typeface="Abadi" panose="020B0604020104020204" pitchFamily="34" charset="0"/>
              </a:rPr>
              <a:t>`.</a:t>
            </a:r>
          </a:p>
          <a:p>
            <a:r>
              <a:rPr lang="en-US" dirty="0">
                <a:latin typeface="Abadi" panose="020B0604020104020204" pitchFamily="34" charset="0"/>
              </a:rPr>
              <a:t>* Both the lines follow almost same trend which suggest that in most of the cases there is not much difference in Year of house and garage built.</a:t>
            </a:r>
          </a:p>
          <a:p>
            <a:r>
              <a:rPr lang="en-US" dirty="0">
                <a:latin typeface="Abadi" panose="020B0604020104020204" pitchFamily="34" charset="0"/>
              </a:rPr>
              <a:t>* But from trend line it is </a:t>
            </a:r>
            <a:r>
              <a:rPr lang="en-US" dirty="0" err="1">
                <a:latin typeface="Abadi" panose="020B0604020104020204" pitchFamily="34" charset="0"/>
              </a:rPr>
              <a:t>aslo</a:t>
            </a:r>
            <a:r>
              <a:rPr lang="en-US" dirty="0">
                <a:latin typeface="Abadi" panose="020B0604020104020204" pitchFamily="34" charset="0"/>
              </a:rPr>
              <a:t> clear that before 1900 there were no garage built for cars.</a:t>
            </a:r>
            <a:endParaRPr lang="en-IN" dirty="0">
              <a:latin typeface="Abadi" panose="020B0604020104020204" pitchFamily="34" charset="0"/>
            </a:endParaRPr>
          </a:p>
        </p:txBody>
      </p:sp>
    </p:spTree>
    <p:extLst>
      <p:ext uri="{BB962C8B-B14F-4D97-AF65-F5344CB8AC3E}">
        <p14:creationId xmlns="" xmlns:p14="http://schemas.microsoft.com/office/powerpoint/2010/main" val="368235455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E1DBB8B-7B1B-4B7F-959C-343BC438C8A8}"/>
              </a:ext>
            </a:extLst>
          </p:cNvPr>
          <p:cNvSpPr>
            <a:spLocks noGrp="1"/>
          </p:cNvSpPr>
          <p:nvPr>
            <p:ph type="title"/>
          </p:nvPr>
        </p:nvSpPr>
        <p:spPr>
          <a:xfrm>
            <a:off x="838200" y="365125"/>
            <a:ext cx="10515600" cy="742315"/>
          </a:xfrm>
        </p:spPr>
        <p:txBody>
          <a:bodyPr>
            <a:normAutofit fontScale="90000"/>
          </a:bodyPr>
          <a:lstStyle/>
          <a:p>
            <a:pPr algn="ctr"/>
            <a:r>
              <a:rPr lang="en-IN" sz="4800" dirty="0">
                <a:solidFill>
                  <a:schemeClr val="accent1">
                    <a:lumMod val="75000"/>
                  </a:schemeClr>
                </a:solidFill>
                <a:latin typeface="Georgia" panose="02040502050405020303" pitchFamily="18" charset="0"/>
              </a:rPr>
              <a:t>Multivariate</a:t>
            </a:r>
            <a:r>
              <a:rPr lang="en-IN" dirty="0"/>
              <a:t> </a:t>
            </a:r>
            <a:r>
              <a:rPr lang="en-IN" sz="4800" dirty="0">
                <a:solidFill>
                  <a:schemeClr val="accent1">
                    <a:lumMod val="75000"/>
                  </a:schemeClr>
                </a:solidFill>
                <a:latin typeface="Georgia" panose="02040502050405020303" pitchFamily="18" charset="0"/>
              </a:rPr>
              <a:t>analysis</a:t>
            </a:r>
          </a:p>
        </p:txBody>
      </p:sp>
      <p:pic>
        <p:nvPicPr>
          <p:cNvPr id="5" name="Content Placeholder 4">
            <a:extLst>
              <a:ext uri="{FF2B5EF4-FFF2-40B4-BE49-F238E27FC236}">
                <a16:creationId xmlns="" xmlns:a16="http://schemas.microsoft.com/office/drawing/2014/main" id="{B4A93082-8E30-49D8-8E4A-55EA236FEF17}"/>
              </a:ext>
            </a:extLst>
          </p:cNvPr>
          <p:cNvPicPr>
            <a:picLocks noGrp="1" noChangeAspect="1"/>
          </p:cNvPicPr>
          <p:nvPr>
            <p:ph idx="1"/>
          </p:nvPr>
        </p:nvPicPr>
        <p:blipFill rotWithShape="1">
          <a:blip r:embed="rId2"/>
          <a:srcRect l="23730" t="26846" r="18882" b="52108"/>
          <a:stretch/>
        </p:blipFill>
        <p:spPr>
          <a:xfrm>
            <a:off x="838200" y="1188719"/>
            <a:ext cx="9585960" cy="1960881"/>
          </a:xfrm>
        </p:spPr>
      </p:pic>
      <p:pic>
        <p:nvPicPr>
          <p:cNvPr id="6" name="Picture 5">
            <a:extLst>
              <a:ext uri="{FF2B5EF4-FFF2-40B4-BE49-F238E27FC236}">
                <a16:creationId xmlns="" xmlns:a16="http://schemas.microsoft.com/office/drawing/2014/main" id="{158C4BC9-124A-445C-AEC3-612689B9B7A4}"/>
              </a:ext>
            </a:extLst>
          </p:cNvPr>
          <p:cNvPicPr>
            <a:picLocks noChangeAspect="1"/>
          </p:cNvPicPr>
          <p:nvPr/>
        </p:nvPicPr>
        <p:blipFill>
          <a:blip r:embed="rId3"/>
          <a:stretch>
            <a:fillRect/>
          </a:stretch>
        </p:blipFill>
        <p:spPr>
          <a:xfrm>
            <a:off x="838200" y="3428999"/>
            <a:ext cx="6070600" cy="3063875"/>
          </a:xfrm>
          <a:prstGeom prst="rect">
            <a:avLst/>
          </a:prstGeom>
        </p:spPr>
      </p:pic>
      <p:sp>
        <p:nvSpPr>
          <p:cNvPr id="8" name="TextBox 7">
            <a:extLst>
              <a:ext uri="{FF2B5EF4-FFF2-40B4-BE49-F238E27FC236}">
                <a16:creationId xmlns="" xmlns:a16="http://schemas.microsoft.com/office/drawing/2014/main" id="{8EAE44B5-ECB2-4BF7-9C70-A0F2B0EE8F30}"/>
              </a:ext>
            </a:extLst>
          </p:cNvPr>
          <p:cNvSpPr txBox="1"/>
          <p:nvPr/>
        </p:nvSpPr>
        <p:spPr>
          <a:xfrm>
            <a:off x="7152640" y="3174999"/>
            <a:ext cx="4389120" cy="3416320"/>
          </a:xfrm>
          <a:prstGeom prst="rect">
            <a:avLst/>
          </a:prstGeom>
          <a:noFill/>
        </p:spPr>
        <p:txBody>
          <a:bodyPr wrap="square">
            <a:spAutoFit/>
          </a:bodyPr>
          <a:lstStyle/>
          <a:p>
            <a:r>
              <a:rPr lang="en-US" u="sng" dirty="0">
                <a:solidFill>
                  <a:srgbClr val="FF0000"/>
                </a:solidFill>
                <a:latin typeface="Abadi" panose="020B0604020104020204" pitchFamily="34" charset="0"/>
              </a:rPr>
              <a:t>Observations:</a:t>
            </a:r>
          </a:p>
          <a:p>
            <a:r>
              <a:rPr lang="en-US" dirty="0">
                <a:latin typeface="Abadi" panose="020B0604020104020204" pitchFamily="34" charset="0"/>
              </a:rPr>
              <a:t>* Relation of above 3 variables shows that the if the </a:t>
            </a:r>
            <a:r>
              <a:rPr lang="en-US" dirty="0" err="1">
                <a:latin typeface="Abadi" panose="020B0604020104020204" pitchFamily="34" charset="0"/>
              </a:rPr>
              <a:t>GridLivArea</a:t>
            </a:r>
            <a:r>
              <a:rPr lang="en-US" dirty="0">
                <a:latin typeface="Abadi" panose="020B0604020104020204" pitchFamily="34" charset="0"/>
              </a:rPr>
              <a:t> increase and the </a:t>
            </a:r>
            <a:r>
              <a:rPr lang="en-US" dirty="0" err="1">
                <a:latin typeface="Abadi" panose="020B0604020104020204" pitchFamily="34" charset="0"/>
              </a:rPr>
              <a:t>OverallQuall</a:t>
            </a:r>
            <a:r>
              <a:rPr lang="en-US" dirty="0">
                <a:latin typeface="Abadi" panose="020B0604020104020204" pitchFamily="34" charset="0"/>
              </a:rPr>
              <a:t> also increase than the </a:t>
            </a:r>
            <a:r>
              <a:rPr lang="en-US" dirty="0" err="1">
                <a:latin typeface="Abadi" panose="020B0604020104020204" pitchFamily="34" charset="0"/>
              </a:rPr>
              <a:t>SalePrice</a:t>
            </a:r>
            <a:r>
              <a:rPr lang="en-US" dirty="0">
                <a:latin typeface="Abadi" panose="020B0604020104020204" pitchFamily="34" charset="0"/>
              </a:rPr>
              <a:t> of house is also going to increase.</a:t>
            </a:r>
          </a:p>
          <a:p>
            <a:r>
              <a:rPr lang="en-US" dirty="0">
                <a:latin typeface="Abadi" panose="020B0604020104020204" pitchFamily="34" charset="0"/>
              </a:rPr>
              <a:t>* All of the 3 variables are in direct relationship which means that any </a:t>
            </a:r>
            <a:r>
              <a:rPr lang="en-US" dirty="0" err="1">
                <a:latin typeface="Abadi" panose="020B0604020104020204" pitchFamily="34" charset="0"/>
              </a:rPr>
              <a:t>cahnge</a:t>
            </a:r>
            <a:r>
              <a:rPr lang="en-US" dirty="0">
                <a:latin typeface="Abadi" panose="020B0604020104020204" pitchFamily="34" charset="0"/>
              </a:rPr>
              <a:t> in </a:t>
            </a:r>
            <a:r>
              <a:rPr lang="en-US" dirty="0" err="1">
                <a:latin typeface="Abadi" panose="020B0604020104020204" pitchFamily="34" charset="0"/>
              </a:rPr>
              <a:t>GridLivArea</a:t>
            </a:r>
            <a:r>
              <a:rPr lang="en-US" dirty="0">
                <a:latin typeface="Abadi" panose="020B0604020104020204" pitchFamily="34" charset="0"/>
              </a:rPr>
              <a:t> or </a:t>
            </a:r>
            <a:r>
              <a:rPr lang="en-US" dirty="0" err="1">
                <a:latin typeface="Abadi" panose="020B0604020104020204" pitchFamily="34" charset="0"/>
              </a:rPr>
              <a:t>OverallQuall</a:t>
            </a:r>
            <a:r>
              <a:rPr lang="en-US" dirty="0">
                <a:latin typeface="Abadi" panose="020B0604020104020204" pitchFamily="34" charset="0"/>
              </a:rPr>
              <a:t> is going to change the </a:t>
            </a:r>
            <a:r>
              <a:rPr lang="en-US" dirty="0" err="1">
                <a:latin typeface="Abadi" panose="020B0604020104020204" pitchFamily="34" charset="0"/>
              </a:rPr>
              <a:t>SalePrice</a:t>
            </a:r>
            <a:r>
              <a:rPr lang="en-US" dirty="0">
                <a:latin typeface="Abadi" panose="020B0604020104020204" pitchFamily="34" charset="0"/>
              </a:rPr>
              <a:t> in the same way.</a:t>
            </a:r>
          </a:p>
          <a:p>
            <a:r>
              <a:rPr lang="en-US" dirty="0">
                <a:latin typeface="Abadi" panose="020B0604020104020204" pitchFamily="34" charset="0"/>
              </a:rPr>
              <a:t>* House with </a:t>
            </a:r>
            <a:r>
              <a:rPr lang="en-US" dirty="0" err="1">
                <a:latin typeface="Abadi" panose="020B0604020104020204" pitchFamily="34" charset="0"/>
              </a:rPr>
              <a:t>OverallQuall</a:t>
            </a:r>
            <a:r>
              <a:rPr lang="en-US" dirty="0">
                <a:latin typeface="Abadi" panose="020B0604020104020204" pitchFamily="34" charset="0"/>
              </a:rPr>
              <a:t> above 6 are having high </a:t>
            </a:r>
            <a:r>
              <a:rPr lang="en-US" dirty="0" err="1">
                <a:latin typeface="Abadi" panose="020B0604020104020204" pitchFamily="34" charset="0"/>
              </a:rPr>
              <a:t>saleprice</a:t>
            </a:r>
            <a:r>
              <a:rPr lang="en-US" dirty="0">
                <a:latin typeface="Abadi" panose="020B0604020104020204" pitchFamily="34" charset="0"/>
              </a:rPr>
              <a:t>.</a:t>
            </a:r>
            <a:endParaRPr lang="en-IN" dirty="0">
              <a:latin typeface="Abadi" panose="020B0604020104020204" pitchFamily="34" charset="0"/>
            </a:endParaRPr>
          </a:p>
        </p:txBody>
      </p:sp>
    </p:spTree>
    <p:extLst>
      <p:ext uri="{BB962C8B-B14F-4D97-AF65-F5344CB8AC3E}">
        <p14:creationId xmlns="" xmlns:p14="http://schemas.microsoft.com/office/powerpoint/2010/main" val="314277756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80B83C3-132E-4EA5-9495-A290EBBC78A4}"/>
              </a:ext>
            </a:extLst>
          </p:cNvPr>
          <p:cNvSpPr>
            <a:spLocks noGrp="1"/>
          </p:cNvSpPr>
          <p:nvPr>
            <p:ph type="title"/>
          </p:nvPr>
        </p:nvSpPr>
        <p:spPr>
          <a:xfrm>
            <a:off x="838200" y="365125"/>
            <a:ext cx="10515600" cy="671195"/>
          </a:xfrm>
        </p:spPr>
        <p:txBody>
          <a:bodyPr>
            <a:normAutofit fontScale="90000"/>
          </a:bodyPr>
          <a:lstStyle/>
          <a:p>
            <a:pPr algn="ctr"/>
            <a:r>
              <a:rPr lang="en-IN" sz="4800" dirty="0">
                <a:solidFill>
                  <a:schemeClr val="accent1">
                    <a:lumMod val="75000"/>
                  </a:schemeClr>
                </a:solidFill>
                <a:latin typeface="Georgia" panose="02040502050405020303" pitchFamily="18" charset="0"/>
              </a:rPr>
              <a:t>Multivariate</a:t>
            </a:r>
            <a:r>
              <a:rPr lang="en-IN" dirty="0"/>
              <a:t> </a:t>
            </a:r>
            <a:r>
              <a:rPr lang="en-IN" sz="4800" dirty="0">
                <a:solidFill>
                  <a:schemeClr val="accent1">
                    <a:lumMod val="75000"/>
                  </a:schemeClr>
                </a:solidFill>
                <a:latin typeface="Georgia" panose="02040502050405020303" pitchFamily="18" charset="0"/>
              </a:rPr>
              <a:t>analysis</a:t>
            </a:r>
          </a:p>
        </p:txBody>
      </p:sp>
      <p:pic>
        <p:nvPicPr>
          <p:cNvPr id="5" name="Content Placeholder 4">
            <a:extLst>
              <a:ext uri="{FF2B5EF4-FFF2-40B4-BE49-F238E27FC236}">
                <a16:creationId xmlns="" xmlns:a16="http://schemas.microsoft.com/office/drawing/2014/main" id="{C1812F9F-FCB5-4169-99CE-97C4B3981118}"/>
              </a:ext>
            </a:extLst>
          </p:cNvPr>
          <p:cNvPicPr>
            <a:picLocks noGrp="1" noChangeAspect="1"/>
          </p:cNvPicPr>
          <p:nvPr>
            <p:ph idx="1"/>
          </p:nvPr>
        </p:nvPicPr>
        <p:blipFill rotWithShape="1">
          <a:blip r:embed="rId2"/>
          <a:srcRect l="23539" t="30630" r="18981" b="42292"/>
          <a:stretch/>
        </p:blipFill>
        <p:spPr>
          <a:xfrm>
            <a:off x="924560" y="1036320"/>
            <a:ext cx="10149839" cy="2123440"/>
          </a:xfrm>
        </p:spPr>
      </p:pic>
      <p:pic>
        <p:nvPicPr>
          <p:cNvPr id="6" name="Picture 5">
            <a:extLst>
              <a:ext uri="{FF2B5EF4-FFF2-40B4-BE49-F238E27FC236}">
                <a16:creationId xmlns="" xmlns:a16="http://schemas.microsoft.com/office/drawing/2014/main" id="{2B847415-F379-4740-B03B-FFAC2DDABF8D}"/>
              </a:ext>
            </a:extLst>
          </p:cNvPr>
          <p:cNvPicPr>
            <a:picLocks noChangeAspect="1"/>
          </p:cNvPicPr>
          <p:nvPr/>
        </p:nvPicPr>
        <p:blipFill>
          <a:blip r:embed="rId3"/>
          <a:stretch>
            <a:fillRect/>
          </a:stretch>
        </p:blipFill>
        <p:spPr>
          <a:xfrm>
            <a:off x="585470" y="3429000"/>
            <a:ext cx="5957570" cy="2800350"/>
          </a:xfrm>
          <a:prstGeom prst="rect">
            <a:avLst/>
          </a:prstGeom>
        </p:spPr>
      </p:pic>
      <p:sp>
        <p:nvSpPr>
          <p:cNvPr id="8" name="TextBox 7">
            <a:extLst>
              <a:ext uri="{FF2B5EF4-FFF2-40B4-BE49-F238E27FC236}">
                <a16:creationId xmlns="" xmlns:a16="http://schemas.microsoft.com/office/drawing/2014/main" id="{C4263765-F091-4E1C-9887-E4851A1C221F}"/>
              </a:ext>
            </a:extLst>
          </p:cNvPr>
          <p:cNvSpPr txBox="1"/>
          <p:nvPr/>
        </p:nvSpPr>
        <p:spPr>
          <a:xfrm>
            <a:off x="7020560" y="3429000"/>
            <a:ext cx="4053839" cy="2585323"/>
          </a:xfrm>
          <a:prstGeom prst="rect">
            <a:avLst/>
          </a:prstGeom>
          <a:noFill/>
        </p:spPr>
        <p:txBody>
          <a:bodyPr wrap="square">
            <a:spAutoFit/>
          </a:bodyPr>
          <a:lstStyle/>
          <a:p>
            <a:r>
              <a:rPr lang="en-US" u="sng" dirty="0">
                <a:solidFill>
                  <a:srgbClr val="FF0000"/>
                </a:solidFill>
                <a:effectLst>
                  <a:outerShdw blurRad="38100" dist="38100" dir="2700000" algn="tl">
                    <a:srgbClr val="000000">
                      <a:alpha val="43137"/>
                    </a:srgbClr>
                  </a:outerShdw>
                </a:effectLst>
                <a:latin typeface="Abadi" panose="020B0604020104020204" pitchFamily="34" charset="0"/>
              </a:rPr>
              <a:t>Observations:</a:t>
            </a:r>
          </a:p>
          <a:p>
            <a:endParaRPr lang="en-US" dirty="0">
              <a:latin typeface="Abadi" panose="020B0604020104020204" pitchFamily="34" charset="0"/>
            </a:endParaRPr>
          </a:p>
          <a:p>
            <a:r>
              <a:rPr lang="en-US" dirty="0">
                <a:latin typeface="Abadi" panose="020B0604020104020204" pitchFamily="34" charset="0"/>
              </a:rPr>
              <a:t>* </a:t>
            </a:r>
            <a:r>
              <a:rPr lang="en-US" dirty="0" err="1">
                <a:latin typeface="Abadi" panose="020B0604020104020204" pitchFamily="34" charset="0"/>
              </a:rPr>
              <a:t>GarageArea</a:t>
            </a:r>
            <a:r>
              <a:rPr lang="en-US" dirty="0">
                <a:latin typeface="Abadi" panose="020B0604020104020204" pitchFamily="34" charset="0"/>
              </a:rPr>
              <a:t> and </a:t>
            </a:r>
            <a:r>
              <a:rPr lang="en-US" dirty="0" err="1">
                <a:latin typeface="Abadi" panose="020B0604020104020204" pitchFamily="34" charset="0"/>
              </a:rPr>
              <a:t>OverallQual</a:t>
            </a:r>
            <a:r>
              <a:rPr lang="en-US" dirty="0">
                <a:latin typeface="Abadi" panose="020B0604020104020204" pitchFamily="34" charset="0"/>
              </a:rPr>
              <a:t> </a:t>
            </a:r>
            <a:r>
              <a:rPr lang="en-US" dirty="0" err="1">
                <a:latin typeface="Abadi" panose="020B0604020104020204" pitchFamily="34" charset="0"/>
              </a:rPr>
              <a:t>aslo</a:t>
            </a:r>
            <a:r>
              <a:rPr lang="en-US" dirty="0">
                <a:latin typeface="Abadi" panose="020B0604020104020204" pitchFamily="34" charset="0"/>
              </a:rPr>
              <a:t> having direct relationship with </a:t>
            </a:r>
            <a:r>
              <a:rPr lang="en-US" dirty="0" err="1">
                <a:latin typeface="Abadi" panose="020B0604020104020204" pitchFamily="34" charset="0"/>
              </a:rPr>
              <a:t>SalePrice</a:t>
            </a:r>
            <a:r>
              <a:rPr lang="en-US" dirty="0">
                <a:latin typeface="Abadi" panose="020B0604020104020204" pitchFamily="34" charset="0"/>
              </a:rPr>
              <a:t>.</a:t>
            </a:r>
          </a:p>
          <a:p>
            <a:endParaRPr lang="en-US" dirty="0">
              <a:latin typeface="Abadi" panose="020B0604020104020204" pitchFamily="34" charset="0"/>
            </a:endParaRPr>
          </a:p>
          <a:p>
            <a:r>
              <a:rPr lang="en-US" dirty="0">
                <a:latin typeface="Abadi" panose="020B0604020104020204" pitchFamily="34" charset="0"/>
              </a:rPr>
              <a:t>* Less the </a:t>
            </a:r>
            <a:r>
              <a:rPr lang="en-US" dirty="0" err="1">
                <a:latin typeface="Abadi" panose="020B0604020104020204" pitchFamily="34" charset="0"/>
              </a:rPr>
              <a:t>GarageArea</a:t>
            </a:r>
            <a:r>
              <a:rPr lang="en-US" dirty="0">
                <a:latin typeface="Abadi" panose="020B0604020104020204" pitchFamily="34" charset="0"/>
              </a:rPr>
              <a:t> and low </a:t>
            </a:r>
            <a:r>
              <a:rPr lang="en-US" dirty="0" err="1">
                <a:latin typeface="Abadi" panose="020B0604020104020204" pitchFamily="34" charset="0"/>
              </a:rPr>
              <a:t>OverallQuall</a:t>
            </a:r>
            <a:r>
              <a:rPr lang="en-US" dirty="0">
                <a:latin typeface="Abadi" panose="020B0604020104020204" pitchFamily="34" charset="0"/>
              </a:rPr>
              <a:t> of house, the </a:t>
            </a:r>
            <a:r>
              <a:rPr lang="en-US" dirty="0" err="1">
                <a:latin typeface="Abadi" panose="020B0604020104020204" pitchFamily="34" charset="0"/>
              </a:rPr>
              <a:t>SalePrice</a:t>
            </a:r>
            <a:r>
              <a:rPr lang="en-US" dirty="0">
                <a:latin typeface="Abadi" panose="020B0604020104020204" pitchFamily="34" charset="0"/>
              </a:rPr>
              <a:t> will be less and vice-versa. </a:t>
            </a:r>
            <a:endParaRPr lang="en-IN" dirty="0">
              <a:latin typeface="Abadi" panose="020B0604020104020204" pitchFamily="34" charset="0"/>
            </a:endParaRPr>
          </a:p>
        </p:txBody>
      </p:sp>
    </p:spTree>
    <p:extLst>
      <p:ext uri="{BB962C8B-B14F-4D97-AF65-F5344CB8AC3E}">
        <p14:creationId xmlns="" xmlns:p14="http://schemas.microsoft.com/office/powerpoint/2010/main" val="349129021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D14C566-0AB4-4E82-9D83-3CD16905230A}"/>
              </a:ext>
            </a:extLst>
          </p:cNvPr>
          <p:cNvSpPr>
            <a:spLocks noGrp="1"/>
          </p:cNvSpPr>
          <p:nvPr>
            <p:ph type="title"/>
          </p:nvPr>
        </p:nvSpPr>
        <p:spPr>
          <a:xfrm>
            <a:off x="657224" y="499532"/>
            <a:ext cx="10772775" cy="6175587"/>
          </a:xfrm>
        </p:spPr>
        <p:txBody>
          <a:bodyPr>
            <a:normAutofit/>
          </a:bodyPr>
          <a:lstStyle/>
          <a:p>
            <a:pPr algn="ctr"/>
            <a:r>
              <a:rPr lang="en-US" dirty="0">
                <a:solidFill>
                  <a:srgbClr val="92D050"/>
                </a:solidFill>
                <a:latin typeface="Berlin Sans FB Demi" panose="020E0802020502020306" pitchFamily="34" charset="0"/>
              </a:rPr>
              <a:t>Model/s Development and Evaluation</a:t>
            </a:r>
            <a:r>
              <a:rPr lang="en-US" dirty="0"/>
              <a:t/>
            </a:r>
            <a:br>
              <a:rPr lang="en-US" dirty="0"/>
            </a:br>
            <a:endParaRPr lang="en-IN" dirty="0"/>
          </a:p>
        </p:txBody>
      </p:sp>
    </p:spTree>
    <p:extLst>
      <p:ext uri="{BB962C8B-B14F-4D97-AF65-F5344CB8AC3E}">
        <p14:creationId xmlns="" xmlns:p14="http://schemas.microsoft.com/office/powerpoint/2010/main" val="118406541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4CDF690-3116-4054-8A90-7F18BCA0AA05}"/>
              </a:ext>
            </a:extLst>
          </p:cNvPr>
          <p:cNvSpPr>
            <a:spLocks noGrp="1"/>
          </p:cNvSpPr>
          <p:nvPr>
            <p:ph type="title"/>
          </p:nvPr>
        </p:nvSpPr>
        <p:spPr>
          <a:xfrm>
            <a:off x="838200" y="538480"/>
            <a:ext cx="10515600" cy="1158240"/>
          </a:xfrm>
        </p:spPr>
        <p:txBody>
          <a:bodyPr>
            <a:normAutofit fontScale="90000"/>
          </a:bodyPr>
          <a:lstStyle/>
          <a:p>
            <a:pPr algn="ctr"/>
            <a:r>
              <a:rPr lang="en-US" sz="3100" dirty="0"/>
              <a:t/>
            </a:r>
            <a:br>
              <a:rPr lang="en-US" sz="3100" dirty="0"/>
            </a:br>
            <a:r>
              <a:rPr lang="en-US" sz="4800" dirty="0">
                <a:solidFill>
                  <a:schemeClr val="accent1">
                    <a:lumMod val="75000"/>
                  </a:schemeClr>
                </a:solidFill>
                <a:latin typeface="Georgia" panose="02040502050405020303" pitchFamily="18" charset="0"/>
              </a:rPr>
              <a:t>Identification</a:t>
            </a:r>
            <a:r>
              <a:rPr lang="en-US" sz="4000" dirty="0"/>
              <a:t> </a:t>
            </a:r>
            <a:r>
              <a:rPr lang="en-US" sz="4800" dirty="0">
                <a:solidFill>
                  <a:schemeClr val="accent1">
                    <a:lumMod val="75000"/>
                  </a:schemeClr>
                </a:solidFill>
                <a:latin typeface="Georgia" panose="02040502050405020303" pitchFamily="18" charset="0"/>
              </a:rPr>
              <a:t>of possible problem-solving approaches (methods)</a:t>
            </a:r>
            <a:br>
              <a:rPr lang="en-US" sz="4800" dirty="0">
                <a:solidFill>
                  <a:schemeClr val="accent1">
                    <a:lumMod val="75000"/>
                  </a:schemeClr>
                </a:solidFill>
                <a:latin typeface="Georgia" panose="02040502050405020303" pitchFamily="18" charset="0"/>
              </a:rPr>
            </a:br>
            <a:endParaRPr lang="en-IN" sz="4800" dirty="0">
              <a:solidFill>
                <a:schemeClr val="accent1">
                  <a:lumMod val="75000"/>
                </a:schemeClr>
              </a:solidFill>
              <a:latin typeface="Georgia" panose="02040502050405020303" pitchFamily="18" charset="0"/>
            </a:endParaRPr>
          </a:p>
        </p:txBody>
      </p:sp>
      <p:sp>
        <p:nvSpPr>
          <p:cNvPr id="3" name="Content Placeholder 2">
            <a:extLst>
              <a:ext uri="{FF2B5EF4-FFF2-40B4-BE49-F238E27FC236}">
                <a16:creationId xmlns="" xmlns:a16="http://schemas.microsoft.com/office/drawing/2014/main" id="{E0FFB9E9-30DB-4371-AAC0-D27A5A125C1B}"/>
              </a:ext>
            </a:extLst>
          </p:cNvPr>
          <p:cNvSpPr>
            <a:spLocks noGrp="1"/>
          </p:cNvSpPr>
          <p:nvPr>
            <p:ph idx="1"/>
          </p:nvPr>
        </p:nvSpPr>
        <p:spPr>
          <a:xfrm>
            <a:off x="838200" y="2631441"/>
            <a:ext cx="10515600" cy="3688080"/>
          </a:xfrm>
        </p:spPr>
        <p:txBody>
          <a:bodyPr>
            <a:normAutofit/>
          </a:bodyPr>
          <a:lstStyle/>
          <a:p>
            <a:r>
              <a:rPr lang="en-US" dirty="0">
                <a:latin typeface="Abadi" panose="020B0604020104020204" pitchFamily="34" charset="0"/>
              </a:rPr>
              <a:t>As we all know ,known target data is treated under Supervised Machine Learning Model and Supervised ML models deals with  continuous and discrete data type. If our target data is continuous in nature then Regression Algorithms will be used but if data is discrete in nature/categorical data ,then Classification algorithms will be used. </a:t>
            </a:r>
          </a:p>
          <a:p>
            <a:r>
              <a:rPr lang="en-US" dirty="0">
                <a:latin typeface="Abadi" panose="020B0604020104020204" pitchFamily="34" charset="0"/>
              </a:rPr>
              <a:t>Let’s check our target data for identification of problem-</a:t>
            </a:r>
          </a:p>
        </p:txBody>
      </p:sp>
    </p:spTree>
    <p:extLst>
      <p:ext uri="{BB962C8B-B14F-4D97-AF65-F5344CB8AC3E}">
        <p14:creationId xmlns="" xmlns:p14="http://schemas.microsoft.com/office/powerpoint/2010/main" val="22539794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E34BD03-F5AB-44AC-BB8B-1A6CD5ACAF1A}"/>
              </a:ext>
            </a:extLst>
          </p:cNvPr>
          <p:cNvSpPr>
            <a:spLocks noGrp="1"/>
          </p:cNvSpPr>
          <p:nvPr>
            <p:ph type="title"/>
          </p:nvPr>
        </p:nvSpPr>
        <p:spPr>
          <a:xfrm>
            <a:off x="474344" y="2490893"/>
            <a:ext cx="10772775" cy="1658198"/>
          </a:xfrm>
        </p:spPr>
        <p:txBody>
          <a:bodyPr/>
          <a:lstStyle/>
          <a:p>
            <a:pPr algn="ctr"/>
            <a:r>
              <a:rPr lang="en-IN" dirty="0">
                <a:solidFill>
                  <a:srgbClr val="92D050"/>
                </a:solidFill>
                <a:latin typeface="Berlin Sans FB Demi" panose="020E0802020502020306" pitchFamily="34" charset="0"/>
              </a:rPr>
              <a:t>INTRODUCTION</a:t>
            </a:r>
          </a:p>
        </p:txBody>
      </p:sp>
    </p:spTree>
    <p:extLst>
      <p:ext uri="{BB962C8B-B14F-4D97-AF65-F5344CB8AC3E}">
        <p14:creationId xmlns="" xmlns:p14="http://schemas.microsoft.com/office/powerpoint/2010/main" val="2179242689"/>
      </p:ext>
    </p:extLst>
  </p:cSld>
  <p:clrMapOvr>
    <a:overrideClrMapping bg1="lt1" tx1="dk1" bg2="lt2" tx2="dk2" accent1="accent1" accent2="accent2" accent3="accent3" accent4="accent4" accent5="accent5" accent6="accent6" hlink="hlink" folHlink="folHlink"/>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39CAB71-FB26-4238-9B74-953BC0829BD7}"/>
              </a:ext>
            </a:extLst>
          </p:cNvPr>
          <p:cNvSpPr>
            <a:spLocks noGrp="1"/>
          </p:cNvSpPr>
          <p:nvPr>
            <p:ph type="title"/>
          </p:nvPr>
        </p:nvSpPr>
        <p:spPr>
          <a:xfrm>
            <a:off x="657224" y="499533"/>
            <a:ext cx="10772775" cy="49107"/>
          </a:xfrm>
        </p:spPr>
        <p:txBody>
          <a:bodyPr>
            <a:normAutofit fontScale="90000"/>
          </a:bodyPr>
          <a:lstStyle/>
          <a:p>
            <a:endParaRPr lang="en-IN" dirty="0"/>
          </a:p>
        </p:txBody>
      </p:sp>
      <p:pic>
        <p:nvPicPr>
          <p:cNvPr id="4" name="Content Placeholder 3">
            <a:extLst>
              <a:ext uri="{FF2B5EF4-FFF2-40B4-BE49-F238E27FC236}">
                <a16:creationId xmlns="" xmlns:a16="http://schemas.microsoft.com/office/drawing/2014/main" id="{0B4BC47C-47BC-4E54-9ED6-96FB7CD9EDBD}"/>
              </a:ext>
            </a:extLst>
          </p:cNvPr>
          <p:cNvPicPr>
            <a:picLocks noGrp="1" noChangeAspect="1"/>
          </p:cNvPicPr>
          <p:nvPr>
            <p:ph idx="1"/>
          </p:nvPr>
        </p:nvPicPr>
        <p:blipFill>
          <a:blip r:embed="rId2"/>
          <a:stretch>
            <a:fillRect/>
          </a:stretch>
        </p:blipFill>
        <p:spPr>
          <a:xfrm>
            <a:off x="1412240" y="499533"/>
            <a:ext cx="9560560" cy="3667452"/>
          </a:xfrm>
          <a:prstGeom prst="rect">
            <a:avLst/>
          </a:prstGeom>
        </p:spPr>
      </p:pic>
      <p:sp>
        <p:nvSpPr>
          <p:cNvPr id="6" name="TextBox 5">
            <a:extLst>
              <a:ext uri="{FF2B5EF4-FFF2-40B4-BE49-F238E27FC236}">
                <a16:creationId xmlns="" xmlns:a16="http://schemas.microsoft.com/office/drawing/2014/main" id="{69D0D927-5132-4EC1-B2B6-56AAB37DFF0A}"/>
              </a:ext>
            </a:extLst>
          </p:cNvPr>
          <p:cNvSpPr txBox="1"/>
          <p:nvPr/>
        </p:nvSpPr>
        <p:spPr>
          <a:xfrm>
            <a:off x="1330960" y="4608175"/>
            <a:ext cx="9641840" cy="830997"/>
          </a:xfrm>
          <a:prstGeom prst="rect">
            <a:avLst/>
          </a:prstGeom>
          <a:noFill/>
        </p:spPr>
        <p:txBody>
          <a:bodyPr wrap="square">
            <a:spAutoFit/>
          </a:bodyPr>
          <a:lstStyle/>
          <a:p>
            <a:r>
              <a:rPr lang="en-US" sz="2400" dirty="0">
                <a:latin typeface="Abadi" panose="020B0604020104020204" pitchFamily="34" charset="0"/>
              </a:rPr>
              <a:t>So seeing the graph we can </a:t>
            </a:r>
            <a:r>
              <a:rPr lang="en-US" sz="2400" dirty="0" err="1">
                <a:latin typeface="Abadi" panose="020B0604020104020204" pitchFamily="34" charset="0"/>
              </a:rPr>
              <a:t>clearliy</a:t>
            </a:r>
            <a:r>
              <a:rPr lang="en-US" sz="2400" dirty="0">
                <a:latin typeface="Abadi" panose="020B0604020104020204" pitchFamily="34" charset="0"/>
              </a:rPr>
              <a:t> that it is a regression problem. We have to deal Regression </a:t>
            </a:r>
            <a:r>
              <a:rPr lang="en-US" sz="2400" dirty="0" err="1">
                <a:latin typeface="Abadi" panose="020B0604020104020204" pitchFamily="34" charset="0"/>
              </a:rPr>
              <a:t>Algoritms</a:t>
            </a:r>
            <a:r>
              <a:rPr lang="en-US" sz="2400" dirty="0">
                <a:latin typeface="Abadi" panose="020B0604020104020204" pitchFamily="34" charset="0"/>
              </a:rPr>
              <a:t> in model building.</a:t>
            </a:r>
            <a:endParaRPr lang="en-IN" sz="2400" dirty="0">
              <a:latin typeface="Abadi" panose="020B0604020104020204" pitchFamily="34" charset="0"/>
            </a:endParaRPr>
          </a:p>
        </p:txBody>
      </p:sp>
    </p:spTree>
    <p:extLst>
      <p:ext uri="{BB962C8B-B14F-4D97-AF65-F5344CB8AC3E}">
        <p14:creationId xmlns="" xmlns:p14="http://schemas.microsoft.com/office/powerpoint/2010/main" val="206173884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C8ACDFB-D3B3-4960-92E3-7B199419E24C}"/>
              </a:ext>
            </a:extLst>
          </p:cNvPr>
          <p:cNvSpPr>
            <a:spLocks noGrp="1"/>
          </p:cNvSpPr>
          <p:nvPr>
            <p:ph type="title"/>
          </p:nvPr>
        </p:nvSpPr>
        <p:spPr>
          <a:xfrm>
            <a:off x="838200" y="772160"/>
            <a:ext cx="10515600" cy="436880"/>
          </a:xfrm>
        </p:spPr>
        <p:txBody>
          <a:bodyPr>
            <a:normAutofit fontScale="90000"/>
          </a:bodyPr>
          <a:lstStyle/>
          <a:p>
            <a:pPr algn="ctr"/>
            <a:r>
              <a:rPr lang="en-US" sz="4800" dirty="0">
                <a:solidFill>
                  <a:schemeClr val="accent1">
                    <a:lumMod val="75000"/>
                  </a:schemeClr>
                </a:solidFill>
                <a:latin typeface="Georgia" panose="02040502050405020303" pitchFamily="18" charset="0"/>
              </a:rPr>
              <a:t>Testing</a:t>
            </a:r>
            <a:r>
              <a:rPr lang="en-US" dirty="0"/>
              <a:t> </a:t>
            </a:r>
            <a:r>
              <a:rPr lang="en-US" sz="4800" dirty="0">
                <a:solidFill>
                  <a:schemeClr val="accent1">
                    <a:lumMod val="75000"/>
                  </a:schemeClr>
                </a:solidFill>
                <a:latin typeface="Georgia" panose="02040502050405020303" pitchFamily="18" charset="0"/>
              </a:rPr>
              <a:t>of Identified Approaches (Algorithms)</a:t>
            </a:r>
            <a:br>
              <a:rPr lang="en-US" sz="4800" dirty="0">
                <a:solidFill>
                  <a:schemeClr val="accent1">
                    <a:lumMod val="75000"/>
                  </a:schemeClr>
                </a:solidFill>
                <a:latin typeface="Georgia" panose="02040502050405020303" pitchFamily="18" charset="0"/>
              </a:rPr>
            </a:br>
            <a:endParaRPr lang="en-IN" sz="4800" dirty="0">
              <a:solidFill>
                <a:schemeClr val="accent1">
                  <a:lumMod val="75000"/>
                </a:schemeClr>
              </a:solidFill>
              <a:latin typeface="Georgia" panose="02040502050405020303" pitchFamily="18" charset="0"/>
            </a:endParaRPr>
          </a:p>
        </p:txBody>
      </p:sp>
      <p:sp>
        <p:nvSpPr>
          <p:cNvPr id="3" name="Content Placeholder 2">
            <a:extLst>
              <a:ext uri="{FF2B5EF4-FFF2-40B4-BE49-F238E27FC236}">
                <a16:creationId xmlns="" xmlns:a16="http://schemas.microsoft.com/office/drawing/2014/main" id="{D00AC49B-C9A1-4DB6-B25F-9ECFB675C7A6}"/>
              </a:ext>
            </a:extLst>
          </p:cNvPr>
          <p:cNvSpPr>
            <a:spLocks noGrp="1"/>
          </p:cNvSpPr>
          <p:nvPr>
            <p:ph idx="1"/>
          </p:nvPr>
        </p:nvSpPr>
        <p:spPr>
          <a:xfrm>
            <a:off x="838200" y="1412240"/>
            <a:ext cx="10515600" cy="4764723"/>
          </a:xfrm>
        </p:spPr>
        <p:txBody>
          <a:bodyPr>
            <a:normAutofit fontScale="85000" lnSpcReduction="20000"/>
          </a:bodyPr>
          <a:lstStyle/>
          <a:p>
            <a:r>
              <a:rPr lang="en-IN" dirty="0">
                <a:latin typeface="Abadi" panose="020B0604020104020204" pitchFamily="34" charset="0"/>
              </a:rPr>
              <a:t>As we have identified which method to use in this dataset, now we are going to test some algorithms and find out which algorithm is giving best result. </a:t>
            </a:r>
          </a:p>
          <a:p>
            <a:r>
              <a:rPr lang="en-IN" dirty="0">
                <a:latin typeface="Abadi" panose="020B0604020104020204" pitchFamily="34" charset="0"/>
              </a:rPr>
              <a:t>Algorithms tested in this project :</a:t>
            </a:r>
          </a:p>
          <a:p>
            <a:r>
              <a:rPr lang="en-IN" dirty="0">
                <a:latin typeface="Abadi" panose="020B0604020104020204" pitchFamily="34" charset="0"/>
              </a:rPr>
              <a:t>1. Linear Regression</a:t>
            </a:r>
          </a:p>
          <a:p>
            <a:r>
              <a:rPr lang="en-IN" dirty="0">
                <a:latin typeface="Abadi" panose="020B0604020104020204" pitchFamily="34" charset="0"/>
              </a:rPr>
              <a:t>2. Lasso Regression</a:t>
            </a:r>
          </a:p>
          <a:p>
            <a:r>
              <a:rPr lang="en-IN" dirty="0">
                <a:latin typeface="Abadi" panose="020B0604020104020204" pitchFamily="34" charset="0"/>
              </a:rPr>
              <a:t>3. Ridge Regression</a:t>
            </a:r>
          </a:p>
          <a:p>
            <a:r>
              <a:rPr lang="en-IN" dirty="0">
                <a:latin typeface="Abadi" panose="020B0604020104020204" pitchFamily="34" charset="0"/>
              </a:rPr>
              <a:t>4. </a:t>
            </a:r>
            <a:r>
              <a:rPr lang="en-IN" dirty="0" err="1">
                <a:latin typeface="Abadi" panose="020B0604020104020204" pitchFamily="34" charset="0"/>
              </a:rPr>
              <a:t>ElasticNet</a:t>
            </a:r>
            <a:r>
              <a:rPr lang="en-IN" dirty="0">
                <a:latin typeface="Abadi" panose="020B0604020104020204" pitchFamily="34" charset="0"/>
              </a:rPr>
              <a:t> Regression</a:t>
            </a:r>
          </a:p>
          <a:p>
            <a:r>
              <a:rPr lang="en-IN" dirty="0">
                <a:latin typeface="Abadi" panose="020B0604020104020204" pitchFamily="34" charset="0"/>
              </a:rPr>
              <a:t>5. </a:t>
            </a:r>
            <a:r>
              <a:rPr lang="en-IN" dirty="0" err="1">
                <a:latin typeface="Abadi" panose="020B0604020104020204" pitchFamily="34" charset="0"/>
              </a:rPr>
              <a:t>DecisionTree</a:t>
            </a:r>
            <a:r>
              <a:rPr lang="en-IN" dirty="0">
                <a:latin typeface="Abadi" panose="020B0604020104020204" pitchFamily="34" charset="0"/>
              </a:rPr>
              <a:t> Regression</a:t>
            </a:r>
          </a:p>
          <a:p>
            <a:r>
              <a:rPr lang="en-IN" dirty="0">
                <a:latin typeface="Abadi" panose="020B0604020104020204" pitchFamily="34" charset="0"/>
              </a:rPr>
              <a:t>6. </a:t>
            </a:r>
            <a:r>
              <a:rPr lang="en-IN" dirty="0" err="1">
                <a:latin typeface="Abadi" panose="020B0604020104020204" pitchFamily="34" charset="0"/>
              </a:rPr>
              <a:t>Kneighbors</a:t>
            </a:r>
            <a:r>
              <a:rPr lang="en-IN" dirty="0">
                <a:latin typeface="Abadi" panose="020B0604020104020204" pitchFamily="34" charset="0"/>
              </a:rPr>
              <a:t> Regression</a:t>
            </a:r>
          </a:p>
          <a:p>
            <a:r>
              <a:rPr lang="en-IN" dirty="0">
                <a:latin typeface="Abadi" panose="020B0604020104020204" pitchFamily="34" charset="0"/>
              </a:rPr>
              <a:t>7. </a:t>
            </a:r>
            <a:r>
              <a:rPr lang="en-IN" dirty="0" err="1">
                <a:latin typeface="Abadi" panose="020B0604020104020204" pitchFamily="34" charset="0"/>
              </a:rPr>
              <a:t>RandomForest</a:t>
            </a:r>
            <a:r>
              <a:rPr lang="en-IN" dirty="0">
                <a:latin typeface="Abadi" panose="020B0604020104020204" pitchFamily="34" charset="0"/>
              </a:rPr>
              <a:t> Regression</a:t>
            </a:r>
          </a:p>
          <a:p>
            <a:r>
              <a:rPr lang="en-IN" dirty="0">
                <a:latin typeface="Abadi" panose="020B0604020104020204" pitchFamily="34" charset="0"/>
              </a:rPr>
              <a:t>8. AdaBoost Regression</a:t>
            </a:r>
          </a:p>
          <a:p>
            <a:r>
              <a:rPr lang="en-IN" dirty="0">
                <a:latin typeface="Abadi" panose="020B0604020104020204" pitchFamily="34" charset="0"/>
              </a:rPr>
              <a:t>9. </a:t>
            </a:r>
            <a:r>
              <a:rPr lang="en-IN" dirty="0" err="1">
                <a:latin typeface="Abadi" panose="020B0604020104020204" pitchFamily="34" charset="0"/>
              </a:rPr>
              <a:t>GradientBoosting</a:t>
            </a:r>
            <a:r>
              <a:rPr lang="en-IN" dirty="0">
                <a:latin typeface="Abadi" panose="020B0604020104020204" pitchFamily="34" charset="0"/>
              </a:rPr>
              <a:t> Regression</a:t>
            </a:r>
          </a:p>
          <a:p>
            <a:pPr marL="0" indent="0">
              <a:buNone/>
            </a:pPr>
            <a:r>
              <a:rPr lang="en-IN" dirty="0">
                <a:latin typeface="Abadi" panose="020B0604020104020204" pitchFamily="34" charset="0"/>
              </a:rPr>
              <a:t>         We have used 9 algorithms in this project, out of which we will find the best one for our model.</a:t>
            </a:r>
          </a:p>
        </p:txBody>
      </p:sp>
    </p:spTree>
    <p:extLst>
      <p:ext uri="{BB962C8B-B14F-4D97-AF65-F5344CB8AC3E}">
        <p14:creationId xmlns="" xmlns:p14="http://schemas.microsoft.com/office/powerpoint/2010/main" val="182437219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B6CFC38-7B8B-46AB-8811-2CCEFC2F3BF4}"/>
              </a:ext>
            </a:extLst>
          </p:cNvPr>
          <p:cNvSpPr>
            <a:spLocks noGrp="1"/>
          </p:cNvSpPr>
          <p:nvPr>
            <p:ph type="title"/>
          </p:nvPr>
        </p:nvSpPr>
        <p:spPr>
          <a:xfrm>
            <a:off x="838200" y="365125"/>
            <a:ext cx="10515600" cy="1402715"/>
          </a:xfrm>
        </p:spPr>
        <p:txBody>
          <a:bodyPr>
            <a:noAutofit/>
          </a:bodyPr>
          <a:lstStyle/>
          <a:p>
            <a:pPr lvl="1" algn="ctr"/>
            <a:r>
              <a:rPr lang="en-US" sz="4300" kern="1200" spc="-120" dirty="0">
                <a:solidFill>
                  <a:schemeClr val="accent1">
                    <a:lumMod val="75000"/>
                  </a:schemeClr>
                </a:solidFill>
                <a:latin typeface="Georgia" panose="02040502050405020303" pitchFamily="18" charset="0"/>
                <a:ea typeface="+mj-ea"/>
                <a:cs typeface="+mj-cs"/>
              </a:rPr>
              <a:t>Key Metrics for success in solving problem under consideration</a:t>
            </a:r>
          </a:p>
        </p:txBody>
      </p:sp>
      <p:sp>
        <p:nvSpPr>
          <p:cNvPr id="3" name="Content Placeholder 2">
            <a:extLst>
              <a:ext uri="{FF2B5EF4-FFF2-40B4-BE49-F238E27FC236}">
                <a16:creationId xmlns="" xmlns:a16="http://schemas.microsoft.com/office/drawing/2014/main" id="{C15857A8-1B94-4366-9846-BBC27415747E}"/>
              </a:ext>
            </a:extLst>
          </p:cNvPr>
          <p:cNvSpPr>
            <a:spLocks noGrp="1"/>
          </p:cNvSpPr>
          <p:nvPr>
            <p:ph idx="1"/>
          </p:nvPr>
        </p:nvSpPr>
        <p:spPr/>
        <p:txBody>
          <a:bodyPr>
            <a:normAutofit/>
          </a:bodyPr>
          <a:lstStyle/>
          <a:p>
            <a:r>
              <a:rPr lang="en-IN" dirty="0">
                <a:latin typeface="Abadi" panose="020B0604020104020204" pitchFamily="34" charset="0"/>
              </a:rPr>
              <a:t>Metrics used in model building and testing are –</a:t>
            </a:r>
          </a:p>
          <a:p>
            <a:pPr marL="914400" lvl="1" indent="-457200">
              <a:buAutoNum type="arabicPeriod"/>
            </a:pPr>
            <a:r>
              <a:rPr lang="en-IN" dirty="0">
                <a:latin typeface="Abadi" panose="020B0604020104020204" pitchFamily="34" charset="0"/>
              </a:rPr>
              <a:t>Mean Absolute Error</a:t>
            </a:r>
          </a:p>
          <a:p>
            <a:pPr marL="914400" lvl="1" indent="-457200">
              <a:buAutoNum type="arabicPeriod"/>
            </a:pPr>
            <a:r>
              <a:rPr lang="en-IN" dirty="0">
                <a:latin typeface="Abadi" panose="020B0604020104020204" pitchFamily="34" charset="0"/>
              </a:rPr>
              <a:t>Mean Squared Error</a:t>
            </a:r>
          </a:p>
          <a:p>
            <a:pPr marL="914400" lvl="1" indent="-457200">
              <a:buAutoNum type="arabicPeriod"/>
            </a:pPr>
            <a:r>
              <a:rPr lang="en-IN" dirty="0">
                <a:latin typeface="Abadi" panose="020B0604020104020204" pitchFamily="34" charset="0"/>
              </a:rPr>
              <a:t>Root Mean Squared Error</a:t>
            </a:r>
          </a:p>
          <a:p>
            <a:pPr marL="914400" lvl="1" indent="-457200">
              <a:buAutoNum type="arabicPeriod"/>
            </a:pPr>
            <a:r>
              <a:rPr lang="en-IN" dirty="0">
                <a:latin typeface="Abadi" panose="020B0604020104020204" pitchFamily="34" charset="0"/>
              </a:rPr>
              <a:t>R2 Score</a:t>
            </a:r>
          </a:p>
          <a:p>
            <a:r>
              <a:rPr lang="en-IN" dirty="0">
                <a:latin typeface="Abadi" panose="020B0604020104020204" pitchFamily="34" charset="0"/>
              </a:rPr>
              <a:t>Model selection methods –</a:t>
            </a:r>
          </a:p>
          <a:p>
            <a:pPr marL="914400" lvl="1" indent="-457200">
              <a:buAutoNum type="arabicPeriod"/>
            </a:pPr>
            <a:r>
              <a:rPr lang="en-IN" dirty="0">
                <a:latin typeface="Abadi" panose="020B0604020104020204" pitchFamily="34" charset="0"/>
              </a:rPr>
              <a:t>Cross validation Score</a:t>
            </a:r>
          </a:p>
          <a:p>
            <a:pPr marL="914400" lvl="1" indent="-457200">
              <a:buAutoNum type="arabicPeriod"/>
            </a:pPr>
            <a:r>
              <a:rPr lang="en-IN" dirty="0">
                <a:latin typeface="Abadi" panose="020B0604020104020204" pitchFamily="34" charset="0"/>
              </a:rPr>
              <a:t>Train test split</a:t>
            </a:r>
          </a:p>
          <a:p>
            <a:pPr marL="914400" lvl="1" indent="-457200">
              <a:buAutoNum type="arabicPeriod"/>
            </a:pPr>
            <a:r>
              <a:rPr lang="en-IN" dirty="0">
                <a:latin typeface="Abadi" panose="020B0604020104020204" pitchFamily="34" charset="0"/>
              </a:rPr>
              <a:t>Randomized </a:t>
            </a:r>
            <a:r>
              <a:rPr lang="en-IN" dirty="0" err="1">
                <a:latin typeface="Abadi" panose="020B0604020104020204" pitchFamily="34" charset="0"/>
              </a:rPr>
              <a:t>SearchCV</a:t>
            </a:r>
            <a:endParaRPr lang="en-IN" dirty="0">
              <a:latin typeface="Abadi" panose="020B0604020104020204" pitchFamily="34" charset="0"/>
            </a:endParaRPr>
          </a:p>
          <a:p>
            <a:pPr marL="0" indent="0">
              <a:buNone/>
            </a:pPr>
            <a:endParaRPr lang="en-IN" dirty="0"/>
          </a:p>
        </p:txBody>
      </p:sp>
    </p:spTree>
    <p:extLst>
      <p:ext uri="{BB962C8B-B14F-4D97-AF65-F5344CB8AC3E}">
        <p14:creationId xmlns="" xmlns:p14="http://schemas.microsoft.com/office/powerpoint/2010/main" val="87845107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9693D56-2021-4EBC-8406-94A95DF26A71}"/>
              </a:ext>
            </a:extLst>
          </p:cNvPr>
          <p:cNvSpPr>
            <a:spLocks noGrp="1"/>
          </p:cNvSpPr>
          <p:nvPr>
            <p:ph type="title"/>
          </p:nvPr>
        </p:nvSpPr>
        <p:spPr>
          <a:xfrm>
            <a:off x="838200" y="111760"/>
            <a:ext cx="10515600" cy="1127760"/>
          </a:xfrm>
        </p:spPr>
        <p:txBody>
          <a:bodyPr>
            <a:normAutofit fontScale="90000"/>
          </a:bodyPr>
          <a:lstStyle/>
          <a:p>
            <a:pPr algn="ctr"/>
            <a:r>
              <a:rPr lang="en-US" sz="4800" dirty="0">
                <a:solidFill>
                  <a:schemeClr val="accent1">
                    <a:lumMod val="75000"/>
                  </a:schemeClr>
                </a:solidFill>
                <a:latin typeface="Georgia" panose="02040502050405020303" pitchFamily="18" charset="0"/>
              </a:rPr>
              <a:t>Run and Evaluate selected Algorithms</a:t>
            </a:r>
            <a:r>
              <a:rPr lang="en-US" dirty="0"/>
              <a:t/>
            </a:r>
            <a:br>
              <a:rPr lang="en-US" dirty="0"/>
            </a:br>
            <a:endParaRPr lang="en-IN" dirty="0"/>
          </a:p>
        </p:txBody>
      </p:sp>
      <p:pic>
        <p:nvPicPr>
          <p:cNvPr id="5" name="Content Placeholder 4">
            <a:extLst>
              <a:ext uri="{FF2B5EF4-FFF2-40B4-BE49-F238E27FC236}">
                <a16:creationId xmlns="" xmlns:a16="http://schemas.microsoft.com/office/drawing/2014/main" id="{6A989647-1513-4933-BD33-218516DCF17F}"/>
              </a:ext>
            </a:extLst>
          </p:cNvPr>
          <p:cNvPicPr>
            <a:picLocks noGrp="1" noChangeAspect="1"/>
          </p:cNvPicPr>
          <p:nvPr>
            <p:ph idx="1"/>
          </p:nvPr>
        </p:nvPicPr>
        <p:blipFill rotWithShape="1">
          <a:blip r:embed="rId2"/>
          <a:srcRect l="18911" t="32627" r="16932" b="28117"/>
          <a:stretch/>
        </p:blipFill>
        <p:spPr>
          <a:xfrm>
            <a:off x="1066800" y="1036319"/>
            <a:ext cx="9784080" cy="2854961"/>
          </a:xfrm>
        </p:spPr>
      </p:pic>
      <p:pic>
        <p:nvPicPr>
          <p:cNvPr id="7" name="Picture 6">
            <a:extLst>
              <a:ext uri="{FF2B5EF4-FFF2-40B4-BE49-F238E27FC236}">
                <a16:creationId xmlns="" xmlns:a16="http://schemas.microsoft.com/office/drawing/2014/main" id="{8BFED11C-3AAA-490C-A7D0-EB339C250F0D}"/>
              </a:ext>
            </a:extLst>
          </p:cNvPr>
          <p:cNvPicPr>
            <a:picLocks noChangeAspect="1"/>
          </p:cNvPicPr>
          <p:nvPr/>
        </p:nvPicPr>
        <p:blipFill rotWithShape="1">
          <a:blip r:embed="rId3"/>
          <a:srcRect l="17917" t="52593" r="46667" b="23704"/>
          <a:stretch/>
        </p:blipFill>
        <p:spPr>
          <a:xfrm>
            <a:off x="1066800" y="4094480"/>
            <a:ext cx="4511040" cy="2265680"/>
          </a:xfrm>
          <a:prstGeom prst="rect">
            <a:avLst/>
          </a:prstGeom>
        </p:spPr>
      </p:pic>
      <p:pic>
        <p:nvPicPr>
          <p:cNvPr id="9" name="Picture 8">
            <a:extLst>
              <a:ext uri="{FF2B5EF4-FFF2-40B4-BE49-F238E27FC236}">
                <a16:creationId xmlns="" xmlns:a16="http://schemas.microsoft.com/office/drawing/2014/main" id="{00F1AEDE-A9CB-4DE7-A026-9BA1F1D4DFA5}"/>
              </a:ext>
            </a:extLst>
          </p:cNvPr>
          <p:cNvPicPr>
            <a:picLocks noChangeAspect="1"/>
          </p:cNvPicPr>
          <p:nvPr/>
        </p:nvPicPr>
        <p:blipFill rotWithShape="1">
          <a:blip r:embed="rId4"/>
          <a:srcRect l="17500" t="40295" r="47000" b="34223"/>
          <a:stretch/>
        </p:blipFill>
        <p:spPr>
          <a:xfrm>
            <a:off x="5958840" y="4094480"/>
            <a:ext cx="5166360" cy="2407920"/>
          </a:xfrm>
          <a:prstGeom prst="rect">
            <a:avLst/>
          </a:prstGeom>
        </p:spPr>
      </p:pic>
    </p:spTree>
    <p:extLst>
      <p:ext uri="{BB962C8B-B14F-4D97-AF65-F5344CB8AC3E}">
        <p14:creationId xmlns="" xmlns:p14="http://schemas.microsoft.com/office/powerpoint/2010/main" val="368964402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63A85322-08D7-4C30-8330-974BE0B69CCA}"/>
              </a:ext>
            </a:extLst>
          </p:cNvPr>
          <p:cNvPicPr>
            <a:picLocks noChangeAspect="1"/>
          </p:cNvPicPr>
          <p:nvPr/>
        </p:nvPicPr>
        <p:blipFill rotWithShape="1">
          <a:blip r:embed="rId2"/>
          <a:srcRect l="18167" t="36000" r="45000" b="11556"/>
          <a:stretch/>
        </p:blipFill>
        <p:spPr>
          <a:xfrm>
            <a:off x="762000" y="396240"/>
            <a:ext cx="5049520" cy="3718560"/>
          </a:xfrm>
          <a:prstGeom prst="rect">
            <a:avLst/>
          </a:prstGeom>
        </p:spPr>
      </p:pic>
      <p:pic>
        <p:nvPicPr>
          <p:cNvPr id="5" name="Picture 4">
            <a:extLst>
              <a:ext uri="{FF2B5EF4-FFF2-40B4-BE49-F238E27FC236}">
                <a16:creationId xmlns="" xmlns:a16="http://schemas.microsoft.com/office/drawing/2014/main" id="{76C7DF92-5310-4EDE-AB29-78DD7EF8707A}"/>
              </a:ext>
            </a:extLst>
          </p:cNvPr>
          <p:cNvPicPr>
            <a:picLocks noChangeAspect="1"/>
          </p:cNvPicPr>
          <p:nvPr/>
        </p:nvPicPr>
        <p:blipFill rotWithShape="1">
          <a:blip r:embed="rId3"/>
          <a:srcRect l="18000" t="58370" r="53833" b="15704"/>
          <a:stretch/>
        </p:blipFill>
        <p:spPr>
          <a:xfrm>
            <a:off x="762000" y="4216400"/>
            <a:ext cx="4521200" cy="2052320"/>
          </a:xfrm>
          <a:prstGeom prst="rect">
            <a:avLst/>
          </a:prstGeom>
        </p:spPr>
      </p:pic>
      <p:pic>
        <p:nvPicPr>
          <p:cNvPr id="7" name="Picture 6">
            <a:extLst>
              <a:ext uri="{FF2B5EF4-FFF2-40B4-BE49-F238E27FC236}">
                <a16:creationId xmlns="" xmlns:a16="http://schemas.microsoft.com/office/drawing/2014/main" id="{4FD7B16D-42D2-47B9-904D-F273C6BE62E7}"/>
              </a:ext>
            </a:extLst>
          </p:cNvPr>
          <p:cNvPicPr>
            <a:picLocks noChangeAspect="1"/>
          </p:cNvPicPr>
          <p:nvPr/>
        </p:nvPicPr>
        <p:blipFill rotWithShape="1">
          <a:blip r:embed="rId4"/>
          <a:srcRect l="18167" t="30519" r="45833" b="15259"/>
          <a:stretch/>
        </p:blipFill>
        <p:spPr>
          <a:xfrm>
            <a:off x="6096000" y="396240"/>
            <a:ext cx="5334000" cy="3718560"/>
          </a:xfrm>
          <a:prstGeom prst="rect">
            <a:avLst/>
          </a:prstGeom>
        </p:spPr>
      </p:pic>
      <p:pic>
        <p:nvPicPr>
          <p:cNvPr id="9" name="Picture 8">
            <a:extLst>
              <a:ext uri="{FF2B5EF4-FFF2-40B4-BE49-F238E27FC236}">
                <a16:creationId xmlns="" xmlns:a16="http://schemas.microsoft.com/office/drawing/2014/main" id="{059CAAD4-D23B-4FF8-B4C6-975D270998DF}"/>
              </a:ext>
            </a:extLst>
          </p:cNvPr>
          <p:cNvPicPr>
            <a:picLocks noChangeAspect="1"/>
          </p:cNvPicPr>
          <p:nvPr/>
        </p:nvPicPr>
        <p:blipFill rotWithShape="1">
          <a:blip r:embed="rId5"/>
          <a:srcRect l="18250" t="47556" r="43334" b="27999"/>
          <a:stretch/>
        </p:blipFill>
        <p:spPr>
          <a:xfrm>
            <a:off x="6167120" y="4216400"/>
            <a:ext cx="5262880" cy="2052320"/>
          </a:xfrm>
          <a:prstGeom prst="rect">
            <a:avLst/>
          </a:prstGeom>
        </p:spPr>
      </p:pic>
    </p:spTree>
    <p:extLst>
      <p:ext uri="{BB962C8B-B14F-4D97-AF65-F5344CB8AC3E}">
        <p14:creationId xmlns="" xmlns:p14="http://schemas.microsoft.com/office/powerpoint/2010/main" val="255325076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7AB3DA1-B80F-4996-BCB9-92A0559CA971}"/>
              </a:ext>
            </a:extLst>
          </p:cNvPr>
          <p:cNvSpPr>
            <a:spLocks noGrp="1"/>
          </p:cNvSpPr>
          <p:nvPr>
            <p:ph type="title"/>
          </p:nvPr>
        </p:nvSpPr>
        <p:spPr>
          <a:xfrm>
            <a:off x="838200" y="365125"/>
            <a:ext cx="10515600" cy="721995"/>
          </a:xfrm>
        </p:spPr>
        <p:txBody>
          <a:bodyPr>
            <a:normAutofit/>
          </a:bodyPr>
          <a:lstStyle/>
          <a:p>
            <a:pPr algn="ctr"/>
            <a:r>
              <a:rPr lang="en-IN" sz="4300" dirty="0">
                <a:solidFill>
                  <a:schemeClr val="accent1">
                    <a:lumMod val="75000"/>
                  </a:schemeClr>
                </a:solidFill>
                <a:latin typeface="Georgia" panose="02040502050405020303" pitchFamily="18" charset="0"/>
              </a:rPr>
              <a:t>Finalised Algorithm</a:t>
            </a:r>
          </a:p>
        </p:txBody>
      </p:sp>
      <p:pic>
        <p:nvPicPr>
          <p:cNvPr id="5" name="Content Placeholder 4">
            <a:extLst>
              <a:ext uri="{FF2B5EF4-FFF2-40B4-BE49-F238E27FC236}">
                <a16:creationId xmlns="" xmlns:a16="http://schemas.microsoft.com/office/drawing/2014/main" id="{A8D5915E-5B9C-40CB-8FA0-8DA32AC76F09}"/>
              </a:ext>
            </a:extLst>
          </p:cNvPr>
          <p:cNvPicPr>
            <a:picLocks noGrp="1" noChangeAspect="1"/>
          </p:cNvPicPr>
          <p:nvPr>
            <p:ph idx="1"/>
          </p:nvPr>
        </p:nvPicPr>
        <p:blipFill rotWithShape="1">
          <a:blip r:embed="rId2"/>
          <a:srcRect l="18111" t="35328" r="33044" b="13968"/>
          <a:stretch/>
        </p:blipFill>
        <p:spPr>
          <a:xfrm>
            <a:off x="944880" y="1087120"/>
            <a:ext cx="4419600" cy="2580640"/>
          </a:xfrm>
        </p:spPr>
      </p:pic>
      <p:pic>
        <p:nvPicPr>
          <p:cNvPr id="7" name="Picture 6">
            <a:extLst>
              <a:ext uri="{FF2B5EF4-FFF2-40B4-BE49-F238E27FC236}">
                <a16:creationId xmlns="" xmlns:a16="http://schemas.microsoft.com/office/drawing/2014/main" id="{07992569-BA5B-4D3C-A98C-1D1475CFAB4A}"/>
              </a:ext>
            </a:extLst>
          </p:cNvPr>
          <p:cNvPicPr>
            <a:picLocks noChangeAspect="1"/>
          </p:cNvPicPr>
          <p:nvPr/>
        </p:nvPicPr>
        <p:blipFill rotWithShape="1">
          <a:blip r:embed="rId3"/>
          <a:srcRect l="17667" t="45778" r="58000" b="10666"/>
          <a:stretch/>
        </p:blipFill>
        <p:spPr>
          <a:xfrm>
            <a:off x="944880" y="3870960"/>
            <a:ext cx="3332480" cy="2448560"/>
          </a:xfrm>
          <a:prstGeom prst="rect">
            <a:avLst/>
          </a:prstGeom>
        </p:spPr>
      </p:pic>
      <p:pic>
        <p:nvPicPr>
          <p:cNvPr id="9" name="Picture 8">
            <a:extLst>
              <a:ext uri="{FF2B5EF4-FFF2-40B4-BE49-F238E27FC236}">
                <a16:creationId xmlns="" xmlns:a16="http://schemas.microsoft.com/office/drawing/2014/main" id="{5E26087A-FB17-4BA7-AE22-C184244FC987}"/>
              </a:ext>
            </a:extLst>
          </p:cNvPr>
          <p:cNvPicPr>
            <a:picLocks noChangeAspect="1"/>
          </p:cNvPicPr>
          <p:nvPr/>
        </p:nvPicPr>
        <p:blipFill rotWithShape="1">
          <a:blip r:embed="rId4"/>
          <a:srcRect l="19000" t="29333" r="16000" b="5324"/>
          <a:stretch/>
        </p:blipFill>
        <p:spPr>
          <a:xfrm>
            <a:off x="5364480" y="1188403"/>
            <a:ext cx="5989320" cy="2682558"/>
          </a:xfrm>
          <a:prstGeom prst="rect">
            <a:avLst/>
          </a:prstGeom>
        </p:spPr>
      </p:pic>
      <p:pic>
        <p:nvPicPr>
          <p:cNvPr id="11" name="Picture 10">
            <a:extLst>
              <a:ext uri="{FF2B5EF4-FFF2-40B4-BE49-F238E27FC236}">
                <a16:creationId xmlns="" xmlns:a16="http://schemas.microsoft.com/office/drawing/2014/main" id="{8A6D8970-DC33-4890-BF0C-C1A018EFF529}"/>
              </a:ext>
            </a:extLst>
          </p:cNvPr>
          <p:cNvPicPr>
            <a:picLocks noChangeAspect="1"/>
          </p:cNvPicPr>
          <p:nvPr/>
        </p:nvPicPr>
        <p:blipFill rotWithShape="1">
          <a:blip r:embed="rId5"/>
          <a:srcRect l="17917" t="28593" r="11917" b="22963"/>
          <a:stretch/>
        </p:blipFill>
        <p:spPr>
          <a:xfrm>
            <a:off x="5257800" y="3870960"/>
            <a:ext cx="5989320" cy="2326019"/>
          </a:xfrm>
          <a:prstGeom prst="rect">
            <a:avLst/>
          </a:prstGeom>
        </p:spPr>
      </p:pic>
    </p:spTree>
    <p:extLst>
      <p:ext uri="{BB962C8B-B14F-4D97-AF65-F5344CB8AC3E}">
        <p14:creationId xmlns="" xmlns:p14="http://schemas.microsoft.com/office/powerpoint/2010/main" val="89103947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0ED8A3A-CF68-42A7-8D0C-47D79D7EF176}"/>
              </a:ext>
            </a:extLst>
          </p:cNvPr>
          <p:cNvSpPr>
            <a:spLocks noGrp="1"/>
          </p:cNvSpPr>
          <p:nvPr>
            <p:ph type="title"/>
          </p:nvPr>
        </p:nvSpPr>
        <p:spPr>
          <a:xfrm>
            <a:off x="838200" y="701040"/>
            <a:ext cx="10515600" cy="1534160"/>
          </a:xfrm>
        </p:spPr>
        <p:txBody>
          <a:bodyPr>
            <a:normAutofit/>
          </a:bodyPr>
          <a:lstStyle/>
          <a:p>
            <a:pPr algn="ctr"/>
            <a:r>
              <a:rPr lang="en-IN" sz="4300" dirty="0">
                <a:solidFill>
                  <a:schemeClr val="accent1">
                    <a:lumMod val="75000"/>
                  </a:schemeClr>
                </a:solidFill>
                <a:latin typeface="Georgia" panose="02040502050405020303" pitchFamily="18" charset="0"/>
              </a:rPr>
              <a:t>Interpretation of Result</a:t>
            </a:r>
          </a:p>
        </p:txBody>
      </p:sp>
      <p:sp>
        <p:nvSpPr>
          <p:cNvPr id="3" name="Content Placeholder 2">
            <a:extLst>
              <a:ext uri="{FF2B5EF4-FFF2-40B4-BE49-F238E27FC236}">
                <a16:creationId xmlns="" xmlns:a16="http://schemas.microsoft.com/office/drawing/2014/main" id="{176F8CC7-817A-472A-9258-D3463D7DE467}"/>
              </a:ext>
            </a:extLst>
          </p:cNvPr>
          <p:cNvSpPr>
            <a:spLocks noGrp="1"/>
          </p:cNvSpPr>
          <p:nvPr>
            <p:ph idx="1"/>
          </p:nvPr>
        </p:nvSpPr>
        <p:spPr>
          <a:xfrm>
            <a:off x="838200" y="2468880"/>
            <a:ext cx="10515600" cy="3921759"/>
          </a:xfrm>
        </p:spPr>
        <p:txBody>
          <a:bodyPr/>
          <a:lstStyle/>
          <a:p>
            <a:r>
              <a:rPr lang="en-IN" dirty="0">
                <a:latin typeface="Abadi" panose="020B0604020104020204" pitchFamily="34" charset="0"/>
              </a:rPr>
              <a:t>By using various types of algorithms, we find out that </a:t>
            </a:r>
            <a:r>
              <a:rPr lang="en-IN" dirty="0" err="1">
                <a:latin typeface="Abadi" panose="020B0604020104020204" pitchFamily="34" charset="0"/>
              </a:rPr>
              <a:t>GradientBoosting</a:t>
            </a:r>
            <a:r>
              <a:rPr lang="en-IN" dirty="0">
                <a:latin typeface="Abadi" panose="020B0604020104020204" pitchFamily="34" charset="0"/>
              </a:rPr>
              <a:t>  Regression is giving better results with minimum Root Mean Squared value of 25949.5 and R2 Score of 89.5% which is quite good comparing others.</a:t>
            </a:r>
          </a:p>
          <a:p>
            <a:r>
              <a:rPr lang="en-IN" dirty="0">
                <a:latin typeface="Abadi" panose="020B0604020104020204" pitchFamily="34" charset="0"/>
              </a:rPr>
              <a:t>Checking the cross validation score of </a:t>
            </a:r>
            <a:r>
              <a:rPr lang="en-IN" dirty="0" err="1">
                <a:latin typeface="Abadi" panose="020B0604020104020204" pitchFamily="34" charset="0"/>
              </a:rPr>
              <a:t>GradientBoosting</a:t>
            </a:r>
            <a:r>
              <a:rPr lang="en-IN" dirty="0">
                <a:latin typeface="Abadi" panose="020B0604020104020204" pitchFamily="34" charset="0"/>
              </a:rPr>
              <a:t> Regression ,we can confirm that this algorithm will be good for our model.</a:t>
            </a:r>
          </a:p>
          <a:p>
            <a:r>
              <a:rPr lang="en-IN" dirty="0">
                <a:latin typeface="Abadi" panose="020B0604020104020204" pitchFamily="34" charset="0"/>
              </a:rPr>
              <a:t>Further through Hyperparameter tunning ,we tried to increase the efficiency of our selected algorithm.</a:t>
            </a:r>
          </a:p>
        </p:txBody>
      </p:sp>
    </p:spTree>
    <p:extLst>
      <p:ext uri="{BB962C8B-B14F-4D97-AF65-F5344CB8AC3E}">
        <p14:creationId xmlns="" xmlns:p14="http://schemas.microsoft.com/office/powerpoint/2010/main" val="328963322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ACB4234-2D59-4BA1-8F74-EC6C9790A5C0}"/>
              </a:ext>
            </a:extLst>
          </p:cNvPr>
          <p:cNvSpPr>
            <a:spLocks noGrp="1"/>
          </p:cNvSpPr>
          <p:nvPr>
            <p:ph type="title"/>
          </p:nvPr>
        </p:nvSpPr>
        <p:spPr>
          <a:xfrm>
            <a:off x="657224" y="132080"/>
            <a:ext cx="10772775" cy="2025651"/>
          </a:xfrm>
        </p:spPr>
        <p:txBody>
          <a:bodyPr>
            <a:normAutofit/>
          </a:bodyPr>
          <a:lstStyle/>
          <a:p>
            <a:pPr algn="ctr"/>
            <a:r>
              <a:rPr lang="en-IN" sz="4300" dirty="0">
                <a:solidFill>
                  <a:schemeClr val="accent1">
                    <a:lumMod val="75000"/>
                  </a:schemeClr>
                </a:solidFill>
                <a:latin typeface="Georgia" panose="02040502050405020303" pitchFamily="18" charset="0"/>
              </a:rPr>
              <a:t>Visualization of Actual data &amp; Predicted data</a:t>
            </a:r>
          </a:p>
        </p:txBody>
      </p:sp>
      <p:pic>
        <p:nvPicPr>
          <p:cNvPr id="5" name="Content Placeholder 4">
            <a:extLst>
              <a:ext uri="{FF2B5EF4-FFF2-40B4-BE49-F238E27FC236}">
                <a16:creationId xmlns="" xmlns:a16="http://schemas.microsoft.com/office/drawing/2014/main" id="{C93283BC-CC69-43E2-A86C-39CC97629DED}"/>
              </a:ext>
            </a:extLst>
          </p:cNvPr>
          <p:cNvPicPr>
            <a:picLocks noGrp="1" noChangeAspect="1"/>
          </p:cNvPicPr>
          <p:nvPr>
            <p:ph idx="1"/>
          </p:nvPr>
        </p:nvPicPr>
        <p:blipFill rotWithShape="1">
          <a:blip r:embed="rId2"/>
          <a:srcRect l="17428" t="32996" r="24258" b="48092"/>
          <a:stretch/>
        </p:blipFill>
        <p:spPr>
          <a:xfrm>
            <a:off x="1056640" y="1812764"/>
            <a:ext cx="6847840" cy="1554481"/>
          </a:xfrm>
        </p:spPr>
      </p:pic>
      <p:pic>
        <p:nvPicPr>
          <p:cNvPr id="6" name="Picture 5">
            <a:extLst>
              <a:ext uri="{FF2B5EF4-FFF2-40B4-BE49-F238E27FC236}">
                <a16:creationId xmlns="" xmlns:a16="http://schemas.microsoft.com/office/drawing/2014/main" id="{CBCA4610-58C8-4B39-939D-9A6CFD2D8F62}"/>
              </a:ext>
            </a:extLst>
          </p:cNvPr>
          <p:cNvPicPr>
            <a:picLocks noChangeAspect="1"/>
          </p:cNvPicPr>
          <p:nvPr/>
        </p:nvPicPr>
        <p:blipFill>
          <a:blip r:embed="rId3"/>
          <a:stretch>
            <a:fillRect/>
          </a:stretch>
        </p:blipFill>
        <p:spPr>
          <a:xfrm>
            <a:off x="5699760" y="3357773"/>
            <a:ext cx="5628640" cy="3000694"/>
          </a:xfrm>
          <a:prstGeom prst="rect">
            <a:avLst/>
          </a:prstGeom>
        </p:spPr>
      </p:pic>
    </p:spTree>
    <p:extLst>
      <p:ext uri="{BB962C8B-B14F-4D97-AF65-F5344CB8AC3E}">
        <p14:creationId xmlns="" xmlns:p14="http://schemas.microsoft.com/office/powerpoint/2010/main" val="420285223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20BFAA4-AAAC-41FC-A8AA-04FB0284FD50}"/>
              </a:ext>
            </a:extLst>
          </p:cNvPr>
          <p:cNvSpPr>
            <a:spLocks noGrp="1"/>
          </p:cNvSpPr>
          <p:nvPr>
            <p:ph type="title"/>
          </p:nvPr>
        </p:nvSpPr>
        <p:spPr>
          <a:xfrm>
            <a:off x="657224" y="499532"/>
            <a:ext cx="10772775" cy="6063827"/>
          </a:xfrm>
        </p:spPr>
        <p:txBody>
          <a:bodyPr>
            <a:normAutofit/>
          </a:bodyPr>
          <a:lstStyle/>
          <a:p>
            <a:pPr algn="ctr"/>
            <a:r>
              <a:rPr lang="en-IN" dirty="0">
                <a:solidFill>
                  <a:srgbClr val="92D050"/>
                </a:solidFill>
                <a:latin typeface="Berlin Sans FB Demi" panose="020E0802020502020306" pitchFamily="34" charset="0"/>
              </a:rPr>
              <a:t>CONCLUSION</a:t>
            </a:r>
          </a:p>
        </p:txBody>
      </p:sp>
    </p:spTree>
    <p:extLst>
      <p:ext uri="{BB962C8B-B14F-4D97-AF65-F5344CB8AC3E}">
        <p14:creationId xmlns="" xmlns:p14="http://schemas.microsoft.com/office/powerpoint/2010/main" val="51313612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E9428FB-BDA7-49EF-B097-7C9EC9285954}"/>
              </a:ext>
            </a:extLst>
          </p:cNvPr>
          <p:cNvSpPr>
            <a:spLocks noGrp="1"/>
          </p:cNvSpPr>
          <p:nvPr>
            <p:ph type="title"/>
          </p:nvPr>
        </p:nvSpPr>
        <p:spPr>
          <a:xfrm>
            <a:off x="838200" y="365125"/>
            <a:ext cx="10515600" cy="1331595"/>
          </a:xfrm>
        </p:spPr>
        <p:txBody>
          <a:bodyPr>
            <a:normAutofit fontScale="90000"/>
          </a:bodyPr>
          <a:lstStyle/>
          <a:p>
            <a:pPr algn="ctr"/>
            <a:r>
              <a:rPr lang="en-US" sz="4800" dirty="0">
                <a:solidFill>
                  <a:schemeClr val="accent1">
                    <a:lumMod val="75000"/>
                  </a:schemeClr>
                </a:solidFill>
                <a:latin typeface="Georgia" panose="02040502050405020303" pitchFamily="18" charset="0"/>
              </a:rPr>
              <a:t>Key Findings and Conclusions of the Study</a:t>
            </a:r>
            <a:r>
              <a:rPr lang="en-US" dirty="0"/>
              <a:t/>
            </a:r>
            <a:br>
              <a:rPr lang="en-US" dirty="0"/>
            </a:br>
            <a:endParaRPr lang="en-IN" dirty="0"/>
          </a:p>
        </p:txBody>
      </p:sp>
      <p:sp>
        <p:nvSpPr>
          <p:cNvPr id="3" name="Content Placeholder 2">
            <a:extLst>
              <a:ext uri="{FF2B5EF4-FFF2-40B4-BE49-F238E27FC236}">
                <a16:creationId xmlns="" xmlns:a16="http://schemas.microsoft.com/office/drawing/2014/main" id="{B605D4EC-B564-4936-B503-E0AC761E4C1A}"/>
              </a:ext>
            </a:extLst>
          </p:cNvPr>
          <p:cNvSpPr>
            <a:spLocks noGrp="1"/>
          </p:cNvSpPr>
          <p:nvPr>
            <p:ph idx="1"/>
          </p:nvPr>
        </p:nvSpPr>
        <p:spPr>
          <a:xfrm>
            <a:off x="676656" y="1137920"/>
            <a:ext cx="10753725" cy="5354955"/>
          </a:xfrm>
        </p:spPr>
        <p:txBody>
          <a:bodyPr>
            <a:normAutofit lnSpcReduction="10000"/>
          </a:bodyPr>
          <a:lstStyle/>
          <a:p>
            <a:pPr marL="180340" marR="0" algn="just">
              <a:lnSpc>
                <a:spcPct val="107000"/>
              </a:lnSpc>
              <a:spcBef>
                <a:spcPts val="0"/>
              </a:spcBef>
              <a:spcAft>
                <a:spcPts val="800"/>
              </a:spcAft>
            </a:pPr>
            <a:r>
              <a:rPr lang="en-IN" sz="1800" dirty="0">
                <a:effectLst/>
                <a:latin typeface="Abadi" panose="020B0604020104020204" pitchFamily="34" charset="0"/>
                <a:ea typeface="Calibri" panose="020F0502020204030204" pitchFamily="34" charset="0"/>
                <a:cs typeface="Times New Roman" panose="02020603050405020304" pitchFamily="18" charset="0"/>
              </a:rPr>
              <a:t>The key finding of the study is data there are a lot of factors which affects the price of a house.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180340" marR="0" algn="just">
              <a:lnSpc>
                <a:spcPct val="107000"/>
              </a:lnSpc>
              <a:spcBef>
                <a:spcPts val="0"/>
              </a:spcBef>
              <a:spcAft>
                <a:spcPts val="800"/>
              </a:spcAft>
            </a:pPr>
            <a:r>
              <a:rPr lang="en-IN" sz="1800" dirty="0">
                <a:effectLst/>
                <a:latin typeface="Abadi" panose="020B0604020104020204" pitchFamily="34" charset="0"/>
                <a:ea typeface="Calibri" panose="020F0502020204030204" pitchFamily="34" charset="0"/>
                <a:cs typeface="Times New Roman" panose="02020603050405020304" pitchFamily="18" charset="0"/>
              </a:rPr>
              <a:t>Dealing with the Australian house data we find out that some of the major factors responsible for the high price of a house is Overall Quality of house, Garage area of House, </a:t>
            </a:r>
            <a:r>
              <a:rPr lang="en-IN" sz="1800" dirty="0" err="1">
                <a:effectLst/>
                <a:latin typeface="Abadi" panose="020B0604020104020204" pitchFamily="34" charset="0"/>
                <a:ea typeface="Calibri" panose="020F0502020204030204" pitchFamily="34" charset="0"/>
                <a:cs typeface="Times New Roman" panose="02020603050405020304" pitchFamily="18" charset="0"/>
              </a:rPr>
              <a:t>GridLiving</a:t>
            </a:r>
            <a:r>
              <a:rPr lang="en-IN" sz="1800" dirty="0">
                <a:effectLst/>
                <a:latin typeface="Abadi" panose="020B0604020104020204" pitchFamily="34" charset="0"/>
                <a:ea typeface="Calibri" panose="020F0502020204030204" pitchFamily="34" charset="0"/>
                <a:cs typeface="Times New Roman" panose="02020603050405020304" pitchFamily="18" charset="0"/>
              </a:rPr>
              <a:t> Area of house, Age of House and many more.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180340" marR="0" algn="just">
              <a:lnSpc>
                <a:spcPct val="107000"/>
              </a:lnSpc>
              <a:spcBef>
                <a:spcPts val="0"/>
              </a:spcBef>
              <a:spcAft>
                <a:spcPts val="800"/>
              </a:spcAft>
            </a:pPr>
            <a:r>
              <a:rPr lang="en-IN" sz="1800" dirty="0">
                <a:effectLst/>
                <a:latin typeface="Abadi" panose="020B0604020104020204" pitchFamily="34" charset="0"/>
                <a:ea typeface="Calibri" panose="020F0502020204030204" pitchFamily="34" charset="0"/>
                <a:cs typeface="Times New Roman" panose="02020603050405020304" pitchFamily="18" charset="0"/>
              </a:rPr>
              <a:t>While understanding the categorical variables we find out that house with Wooden Finish on rooftop and Stone &amp; Imitation Stucco on Exterior of house also have high price.</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180340" marR="0" algn="just">
              <a:lnSpc>
                <a:spcPct val="107000"/>
              </a:lnSpc>
              <a:spcBef>
                <a:spcPts val="0"/>
              </a:spcBef>
              <a:spcAft>
                <a:spcPts val="800"/>
              </a:spcAft>
            </a:pPr>
            <a:r>
              <a:rPr lang="en-IN" sz="1800" dirty="0">
                <a:effectLst/>
                <a:latin typeface="Abadi" panose="020B0604020104020204" pitchFamily="34" charset="0"/>
                <a:ea typeface="Calibri" panose="020F0502020204030204" pitchFamily="34" charset="0"/>
                <a:cs typeface="Times New Roman" panose="02020603050405020304" pitchFamily="18" charset="0"/>
              </a:rPr>
              <a:t>Some other factors responsible for high </a:t>
            </a:r>
            <a:r>
              <a:rPr lang="en-IN" sz="1800" dirty="0" err="1">
                <a:effectLst/>
                <a:latin typeface="Abadi" panose="020B0604020104020204" pitchFamily="34" charset="0"/>
                <a:ea typeface="Calibri" panose="020F0502020204030204" pitchFamily="34" charset="0"/>
                <a:cs typeface="Times New Roman" panose="02020603050405020304" pitchFamily="18" charset="0"/>
              </a:rPr>
              <a:t>saleprice</a:t>
            </a:r>
            <a:r>
              <a:rPr lang="en-IN" sz="1800" dirty="0">
                <a:effectLst/>
                <a:latin typeface="Abadi" panose="020B0604020104020204" pitchFamily="34" charset="0"/>
                <a:ea typeface="Calibri" panose="020F0502020204030204" pitchFamily="34" charset="0"/>
                <a:cs typeface="Times New Roman" panose="02020603050405020304" pitchFamily="18" charset="0"/>
              </a:rPr>
              <a:t> are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07000"/>
              </a:lnSpc>
              <a:spcBef>
                <a:spcPts val="0"/>
              </a:spcBef>
              <a:spcAft>
                <a:spcPts val="0"/>
              </a:spcAft>
              <a:buFont typeface="Wingdings" panose="05000000000000000000" pitchFamily="2" charset="2"/>
              <a:buChar char=""/>
            </a:pPr>
            <a:r>
              <a:rPr lang="en-IN" sz="1800" dirty="0">
                <a:effectLst/>
                <a:latin typeface="Abadi" panose="020B0604020104020204" pitchFamily="34" charset="0"/>
                <a:ea typeface="Calibri" panose="020F0502020204030204" pitchFamily="34" charset="0"/>
                <a:cs typeface="Times New Roman" panose="02020603050405020304" pitchFamily="18" charset="0"/>
              </a:rPr>
              <a:t>Paved drive way is better preferred by people.</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07000"/>
              </a:lnSpc>
              <a:spcBef>
                <a:spcPts val="0"/>
              </a:spcBef>
              <a:spcAft>
                <a:spcPts val="0"/>
              </a:spcAft>
              <a:buFont typeface="Wingdings" panose="05000000000000000000" pitchFamily="2" charset="2"/>
              <a:buChar char=""/>
            </a:pPr>
            <a:r>
              <a:rPr lang="en-IN" sz="1800" dirty="0" err="1">
                <a:effectLst/>
                <a:latin typeface="Abadi" panose="020B0604020104020204" pitchFamily="34" charset="0"/>
                <a:ea typeface="Calibri" panose="020F0502020204030204" pitchFamily="34" charset="0"/>
                <a:cs typeface="Times New Roman" panose="02020603050405020304" pitchFamily="18" charset="0"/>
              </a:rPr>
              <a:t>Builtin</a:t>
            </a:r>
            <a:r>
              <a:rPr lang="en-IN" sz="1800" dirty="0">
                <a:effectLst/>
                <a:latin typeface="Abadi" panose="020B0604020104020204" pitchFamily="34" charset="0"/>
                <a:ea typeface="Calibri" panose="020F0502020204030204" pitchFamily="34" charset="0"/>
                <a:cs typeface="Times New Roman" panose="02020603050405020304" pitchFamily="18" charset="0"/>
              </a:rPr>
              <a:t> garage type</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07000"/>
              </a:lnSpc>
              <a:spcBef>
                <a:spcPts val="0"/>
              </a:spcBef>
              <a:spcAft>
                <a:spcPts val="0"/>
              </a:spcAft>
              <a:buFont typeface="Wingdings" panose="05000000000000000000" pitchFamily="2" charset="2"/>
              <a:buChar char=""/>
            </a:pPr>
            <a:r>
              <a:rPr lang="en-IN" sz="1800" dirty="0">
                <a:effectLst/>
                <a:latin typeface="Abadi" panose="020B0604020104020204" pitchFamily="34" charset="0"/>
                <a:ea typeface="Calibri" panose="020F0502020204030204" pitchFamily="34" charset="0"/>
                <a:cs typeface="Times New Roman" panose="02020603050405020304" pitchFamily="18" charset="0"/>
              </a:rPr>
              <a:t>Good exposure of Basement</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07000"/>
              </a:lnSpc>
              <a:spcBef>
                <a:spcPts val="0"/>
              </a:spcBef>
              <a:spcAft>
                <a:spcPts val="0"/>
              </a:spcAft>
              <a:buFont typeface="Wingdings" panose="05000000000000000000" pitchFamily="2" charset="2"/>
              <a:buChar char=""/>
            </a:pPr>
            <a:r>
              <a:rPr lang="en-IN" sz="1800" dirty="0">
                <a:effectLst/>
                <a:latin typeface="Abadi" panose="020B0604020104020204" pitchFamily="34" charset="0"/>
                <a:ea typeface="Calibri" panose="020F0502020204030204" pitchFamily="34" charset="0"/>
                <a:cs typeface="Times New Roman" panose="02020603050405020304" pitchFamily="18" charset="0"/>
              </a:rPr>
              <a:t>Typical functionality of warranty</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07000"/>
              </a:lnSpc>
              <a:spcBef>
                <a:spcPts val="0"/>
              </a:spcBef>
              <a:spcAft>
                <a:spcPts val="0"/>
              </a:spcAft>
              <a:buFont typeface="Wingdings" panose="05000000000000000000" pitchFamily="2" charset="2"/>
              <a:buChar char=""/>
            </a:pPr>
            <a:r>
              <a:rPr lang="en-IN" sz="1800" dirty="0">
                <a:effectLst/>
                <a:latin typeface="Abadi" panose="020B0604020104020204" pitchFamily="34" charset="0"/>
                <a:ea typeface="Calibri" panose="020F0502020204030204" pitchFamily="34" charset="0"/>
                <a:cs typeface="Times New Roman" panose="02020603050405020304" pitchFamily="18" charset="0"/>
              </a:rPr>
              <a:t>Standard circuit breakers used in electrical work</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07000"/>
              </a:lnSpc>
              <a:spcBef>
                <a:spcPts val="0"/>
              </a:spcBef>
              <a:spcAft>
                <a:spcPts val="0"/>
              </a:spcAft>
              <a:buFont typeface="Wingdings" panose="05000000000000000000" pitchFamily="2" charset="2"/>
              <a:buChar char=""/>
            </a:pPr>
            <a:r>
              <a:rPr lang="en-IN" sz="1800" dirty="0">
                <a:effectLst/>
                <a:latin typeface="Abadi" panose="020B0604020104020204" pitchFamily="34" charset="0"/>
                <a:ea typeface="Calibri" panose="020F0502020204030204" pitchFamily="34" charset="0"/>
                <a:cs typeface="Times New Roman" panose="02020603050405020304" pitchFamily="18" charset="0"/>
              </a:rPr>
              <a:t>Gas used in heating</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07000"/>
              </a:lnSpc>
              <a:spcBef>
                <a:spcPts val="0"/>
              </a:spcBef>
              <a:spcAft>
                <a:spcPts val="0"/>
              </a:spcAft>
              <a:buFont typeface="Wingdings" panose="05000000000000000000" pitchFamily="2" charset="2"/>
              <a:buChar char=""/>
            </a:pPr>
            <a:r>
              <a:rPr lang="en-IN" sz="1800" dirty="0">
                <a:effectLst/>
                <a:latin typeface="Abadi" panose="020B0604020104020204" pitchFamily="34" charset="0"/>
                <a:ea typeface="Calibri" panose="020F0502020204030204" pitchFamily="34" charset="0"/>
                <a:cs typeface="Times New Roman" panose="02020603050405020304" pitchFamily="18" charset="0"/>
              </a:rPr>
              <a:t>Foundation of Concrete</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07000"/>
              </a:lnSpc>
              <a:spcBef>
                <a:spcPts val="0"/>
              </a:spcBef>
              <a:spcAft>
                <a:spcPts val="800"/>
              </a:spcAft>
              <a:buFont typeface="Wingdings" panose="05000000000000000000" pitchFamily="2" charset="2"/>
              <a:buChar char=""/>
            </a:pPr>
            <a:r>
              <a:rPr lang="en-IN" sz="1800" dirty="0">
                <a:effectLst/>
                <a:latin typeface="Abadi" panose="020B0604020104020204" pitchFamily="34" charset="0"/>
                <a:ea typeface="Calibri" panose="020F0502020204030204" pitchFamily="34" charset="0"/>
                <a:cs typeface="Times New Roman" panose="02020603050405020304" pitchFamily="18" charset="0"/>
              </a:rPr>
              <a:t>While neighbourhood in “</a:t>
            </a:r>
            <a:r>
              <a:rPr lang="en-IN" sz="1800" dirty="0" err="1">
                <a:effectLst/>
                <a:latin typeface="Abadi" panose="020B0604020104020204" pitchFamily="34" charset="0"/>
                <a:ea typeface="Calibri" panose="020F0502020204030204" pitchFamily="34" charset="0"/>
                <a:cs typeface="Times New Roman" panose="02020603050405020304" pitchFamily="18" charset="0"/>
              </a:rPr>
              <a:t>NoRidge</a:t>
            </a:r>
            <a:r>
              <a:rPr lang="en-IN" sz="1800" dirty="0">
                <a:effectLst/>
                <a:latin typeface="Abadi" panose="020B0604020104020204" pitchFamily="34" charset="0"/>
                <a:ea typeface="Calibri" panose="020F0502020204030204" pitchFamily="34" charset="0"/>
                <a:cs typeface="Times New Roman" panose="02020603050405020304" pitchFamily="18" charset="0"/>
              </a:rPr>
              <a:t>, </a:t>
            </a:r>
            <a:r>
              <a:rPr lang="en-IN" sz="1800" dirty="0" err="1">
                <a:effectLst/>
                <a:latin typeface="Abadi" panose="020B0604020104020204" pitchFamily="34" charset="0"/>
                <a:ea typeface="Calibri" panose="020F0502020204030204" pitchFamily="34" charset="0"/>
                <a:cs typeface="Times New Roman" panose="02020603050405020304" pitchFamily="18" charset="0"/>
              </a:rPr>
              <a:t>StoneBr</a:t>
            </a:r>
            <a:r>
              <a:rPr lang="en-IN" sz="1800" dirty="0">
                <a:effectLst/>
                <a:latin typeface="Abadi" panose="020B0604020104020204" pitchFamily="34" charset="0"/>
                <a:ea typeface="Calibri" panose="020F0502020204030204" pitchFamily="34" charset="0"/>
                <a:cs typeface="Times New Roman" panose="02020603050405020304" pitchFamily="18" charset="0"/>
              </a:rPr>
              <a:t> ,</a:t>
            </a:r>
            <a:r>
              <a:rPr lang="en-IN" sz="1800" dirty="0" err="1">
                <a:effectLst/>
                <a:latin typeface="Abadi" panose="020B0604020104020204" pitchFamily="34" charset="0"/>
                <a:ea typeface="Calibri" panose="020F0502020204030204" pitchFamily="34" charset="0"/>
                <a:cs typeface="Times New Roman" panose="02020603050405020304" pitchFamily="18" charset="0"/>
              </a:rPr>
              <a:t>nindgHt</a:t>
            </a:r>
            <a:r>
              <a:rPr lang="en-IN" sz="1800" dirty="0">
                <a:effectLst/>
                <a:latin typeface="Abadi" panose="020B0604020104020204" pitchFamily="34" charset="0"/>
                <a:ea typeface="Calibri" panose="020F0502020204030204" pitchFamily="34" charset="0"/>
                <a:cs typeface="Times New Roman" panose="02020603050405020304" pitchFamily="18" charset="0"/>
              </a:rPr>
              <a:t>”</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180340" marR="0" algn="just">
              <a:lnSpc>
                <a:spcPct val="107000"/>
              </a:lnSpc>
              <a:spcBef>
                <a:spcPts val="0"/>
              </a:spcBef>
              <a:spcAft>
                <a:spcPts val="800"/>
              </a:spcAft>
            </a:pPr>
            <a:r>
              <a:rPr lang="en-IN" sz="1800" dirty="0">
                <a:effectLst/>
                <a:latin typeface="Abadi" panose="020B0604020104020204" pitchFamily="34" charset="0"/>
                <a:ea typeface="Calibri" panose="020F0502020204030204" pitchFamily="34" charset="0"/>
                <a:cs typeface="Times New Roman" panose="02020603050405020304" pitchFamily="18" charset="0"/>
              </a:rPr>
              <a:t>All these are factors in property helps in high sale price of house.</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 xmlns:p14="http://schemas.microsoft.com/office/powerpoint/2010/main" val="4461796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CC10305-8627-4F56-BFCD-ED90390E59F1}"/>
              </a:ext>
            </a:extLst>
          </p:cNvPr>
          <p:cNvSpPr>
            <a:spLocks noGrp="1"/>
          </p:cNvSpPr>
          <p:nvPr>
            <p:ph type="title"/>
          </p:nvPr>
        </p:nvSpPr>
        <p:spPr>
          <a:xfrm>
            <a:off x="657224" y="254000"/>
            <a:ext cx="10772775" cy="1920240"/>
          </a:xfrm>
        </p:spPr>
        <p:txBody>
          <a:bodyPr>
            <a:normAutofit/>
          </a:bodyPr>
          <a:lstStyle/>
          <a:p>
            <a:pPr algn="ctr"/>
            <a:r>
              <a:rPr lang="en-IN" sz="4800" dirty="0">
                <a:solidFill>
                  <a:schemeClr val="accent1">
                    <a:lumMod val="75000"/>
                  </a:schemeClr>
                </a:solidFill>
                <a:latin typeface="Georgia" panose="02040502050405020303" pitchFamily="18" charset="0"/>
              </a:rPr>
              <a:t>Business</a:t>
            </a:r>
            <a:r>
              <a:rPr lang="en-IN" dirty="0"/>
              <a:t> </a:t>
            </a:r>
            <a:r>
              <a:rPr lang="en-IN" sz="4800" dirty="0">
                <a:solidFill>
                  <a:schemeClr val="accent1">
                    <a:lumMod val="75000"/>
                  </a:schemeClr>
                </a:solidFill>
                <a:latin typeface="Georgia" panose="02040502050405020303" pitchFamily="18" charset="0"/>
              </a:rPr>
              <a:t>Problem</a:t>
            </a:r>
            <a:r>
              <a:rPr lang="en-IN" dirty="0"/>
              <a:t> </a:t>
            </a:r>
            <a:r>
              <a:rPr lang="en-IN" sz="4800" dirty="0">
                <a:solidFill>
                  <a:schemeClr val="accent1">
                    <a:lumMod val="75000"/>
                  </a:schemeClr>
                </a:solidFill>
                <a:latin typeface="Georgia" panose="02040502050405020303" pitchFamily="18" charset="0"/>
              </a:rPr>
              <a:t>Framing</a:t>
            </a:r>
            <a:r>
              <a:rPr lang="en-IN" dirty="0"/>
              <a:t/>
            </a:r>
            <a:br>
              <a:rPr lang="en-IN" dirty="0"/>
            </a:br>
            <a:endParaRPr lang="en-IN" dirty="0"/>
          </a:p>
        </p:txBody>
      </p:sp>
      <p:sp>
        <p:nvSpPr>
          <p:cNvPr id="3" name="Content Placeholder 2">
            <a:extLst>
              <a:ext uri="{FF2B5EF4-FFF2-40B4-BE49-F238E27FC236}">
                <a16:creationId xmlns="" xmlns:a16="http://schemas.microsoft.com/office/drawing/2014/main" id="{C49D8564-6218-4484-8799-9C9324EADC59}"/>
              </a:ext>
            </a:extLst>
          </p:cNvPr>
          <p:cNvSpPr>
            <a:spLocks noGrp="1"/>
          </p:cNvSpPr>
          <p:nvPr>
            <p:ph idx="1"/>
          </p:nvPr>
        </p:nvSpPr>
        <p:spPr/>
        <p:txBody>
          <a:bodyPr>
            <a:normAutofit lnSpcReduction="10000"/>
          </a:bodyPr>
          <a:lstStyle/>
          <a:p>
            <a:r>
              <a:rPr lang="en-US" sz="2200" dirty="0">
                <a:latin typeface="Abadi" panose="020B0604020104020204" pitchFamily="34" charset="0"/>
              </a:rPr>
              <a:t>Houses are one of the necessary need of each and every person around the globe and therefore housing and real estate market is one of the markets which is one of the major contributors in the world’s economy. It is a very large market and there are various companies working in the domain. Data science comes as a very important tool to solve problems in the domain to help the companies increase their overall revenue, profits, improving their marketing strategies and focusing on changing trends in house sales and purchases. Predictive modelling, Market mix modelling, recommendation systems are some of the machine learning techniques used for achieving the business goals for housing companies. Our problem is related to one such housing company.</a:t>
            </a:r>
          </a:p>
          <a:p>
            <a:endParaRPr lang="en-US" sz="2200" dirty="0">
              <a:latin typeface="Abadi" panose="020B0604020104020204" pitchFamily="34" charset="0"/>
            </a:endParaRPr>
          </a:p>
          <a:p>
            <a:r>
              <a:rPr lang="en-US" sz="2200" dirty="0">
                <a:latin typeface="Abadi" panose="020B0604020104020204" pitchFamily="34" charset="0"/>
              </a:rPr>
              <a:t>We have to make a machine learning model by using some independent variable and predict the house price of particular variables.</a:t>
            </a:r>
          </a:p>
          <a:p>
            <a:endParaRPr lang="en-IN" dirty="0"/>
          </a:p>
        </p:txBody>
      </p:sp>
    </p:spTree>
    <p:extLst>
      <p:ext uri="{BB962C8B-B14F-4D97-AF65-F5344CB8AC3E}">
        <p14:creationId xmlns="" xmlns:p14="http://schemas.microsoft.com/office/powerpoint/2010/main" val="157891620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2A2C306-BDBF-4A24-AB62-3F3D3C45A04C}"/>
              </a:ext>
            </a:extLst>
          </p:cNvPr>
          <p:cNvSpPr>
            <a:spLocks noGrp="1"/>
          </p:cNvSpPr>
          <p:nvPr>
            <p:ph type="title"/>
          </p:nvPr>
        </p:nvSpPr>
        <p:spPr>
          <a:xfrm>
            <a:off x="657224" y="438573"/>
            <a:ext cx="10772775" cy="1658198"/>
          </a:xfrm>
        </p:spPr>
        <p:txBody>
          <a:bodyPr/>
          <a:lstStyle/>
          <a:p>
            <a:pPr algn="ctr"/>
            <a:r>
              <a:rPr lang="en-US" sz="4300" dirty="0">
                <a:solidFill>
                  <a:schemeClr val="accent1">
                    <a:lumMod val="75000"/>
                  </a:schemeClr>
                </a:solidFill>
                <a:latin typeface="Georgia" panose="02040502050405020303" pitchFamily="18" charset="0"/>
              </a:rPr>
              <a:t>Learning Outcomes of the Study in respect of Data Science</a:t>
            </a:r>
            <a:endParaRPr lang="en-IN" sz="4300" dirty="0">
              <a:solidFill>
                <a:schemeClr val="accent1">
                  <a:lumMod val="75000"/>
                </a:schemeClr>
              </a:solidFill>
              <a:latin typeface="Georgia" panose="02040502050405020303" pitchFamily="18" charset="0"/>
            </a:endParaRPr>
          </a:p>
        </p:txBody>
      </p:sp>
      <p:sp>
        <p:nvSpPr>
          <p:cNvPr id="3" name="Content Placeholder 2">
            <a:extLst>
              <a:ext uri="{FF2B5EF4-FFF2-40B4-BE49-F238E27FC236}">
                <a16:creationId xmlns="" xmlns:a16="http://schemas.microsoft.com/office/drawing/2014/main" id="{384D9994-F612-4525-9DF1-F2F6BA6CCF45}"/>
              </a:ext>
            </a:extLst>
          </p:cNvPr>
          <p:cNvSpPr>
            <a:spLocks noGrp="1"/>
          </p:cNvSpPr>
          <p:nvPr>
            <p:ph idx="1"/>
          </p:nvPr>
        </p:nvSpPr>
        <p:spPr>
          <a:xfrm>
            <a:off x="676656" y="2783840"/>
            <a:ext cx="10753725" cy="2994025"/>
          </a:xfrm>
        </p:spPr>
        <p:txBody>
          <a:bodyPr/>
          <a:lstStyle/>
          <a:p>
            <a:pPr algn="just"/>
            <a:r>
              <a:rPr lang="en-US" dirty="0">
                <a:latin typeface="Abadi" panose="020B0604020104020204" pitchFamily="34" charset="0"/>
              </a:rPr>
              <a:t>This problem contains 81 columns among them some are irrelevant so I drop them and use remaining columns for model prediction. I also check null values in this dataset and make proper arrangement for that. I try to understand this problem by using various </a:t>
            </a:r>
            <a:r>
              <a:rPr lang="en-US" dirty="0" err="1">
                <a:latin typeface="Abadi" panose="020B0604020104020204" pitchFamily="34" charset="0"/>
              </a:rPr>
              <a:t>visualisation</a:t>
            </a:r>
            <a:r>
              <a:rPr lang="en-US" dirty="0">
                <a:latin typeface="Abadi" panose="020B0604020104020204" pitchFamily="34" charset="0"/>
              </a:rPr>
              <a:t> plots like bar plot, box plot, count plot etc. I have scaled the data and them send them into the model. In this problem the </a:t>
            </a:r>
            <a:r>
              <a:rPr lang="en-US" dirty="0" err="1">
                <a:latin typeface="Abadi" panose="020B0604020104020204" pitchFamily="34" charset="0"/>
              </a:rPr>
              <a:t>GradientBoosting</a:t>
            </a:r>
            <a:r>
              <a:rPr lang="en-US" dirty="0">
                <a:latin typeface="Abadi" panose="020B0604020104020204" pitchFamily="34" charset="0"/>
              </a:rPr>
              <a:t> Regression is performing very well according to its cross validation score and r2 score. We also use hyperparameter tunning on this algorithm and find the best result out of it.</a:t>
            </a:r>
            <a:endParaRPr lang="en-IN" dirty="0">
              <a:latin typeface="Abadi" panose="020B0604020104020204" pitchFamily="34" charset="0"/>
            </a:endParaRPr>
          </a:p>
        </p:txBody>
      </p:sp>
    </p:spTree>
    <p:extLst>
      <p:ext uri="{BB962C8B-B14F-4D97-AF65-F5344CB8AC3E}">
        <p14:creationId xmlns="" xmlns:p14="http://schemas.microsoft.com/office/powerpoint/2010/main" val="306070787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60FFAA7-1923-4466-B4B6-86A6A227BCB0}"/>
              </a:ext>
            </a:extLst>
          </p:cNvPr>
          <p:cNvSpPr>
            <a:spLocks noGrp="1"/>
          </p:cNvSpPr>
          <p:nvPr>
            <p:ph type="title"/>
          </p:nvPr>
        </p:nvSpPr>
        <p:spPr>
          <a:xfrm>
            <a:off x="657224" y="233681"/>
            <a:ext cx="10772775" cy="1473200"/>
          </a:xfrm>
        </p:spPr>
        <p:txBody>
          <a:bodyPr/>
          <a:lstStyle/>
          <a:p>
            <a:pPr algn="ctr"/>
            <a:r>
              <a:rPr lang="en-US" sz="4300" dirty="0">
                <a:solidFill>
                  <a:schemeClr val="accent1">
                    <a:lumMod val="75000"/>
                  </a:schemeClr>
                </a:solidFill>
                <a:latin typeface="Georgia" panose="02040502050405020303" pitchFamily="18" charset="0"/>
              </a:rPr>
              <a:t>Limitations of this work and Scope for Future Work</a:t>
            </a:r>
            <a:endParaRPr lang="en-IN" sz="4300" dirty="0">
              <a:solidFill>
                <a:schemeClr val="accent1">
                  <a:lumMod val="75000"/>
                </a:schemeClr>
              </a:solidFill>
              <a:latin typeface="Georgia" panose="02040502050405020303" pitchFamily="18" charset="0"/>
            </a:endParaRPr>
          </a:p>
        </p:txBody>
      </p:sp>
      <p:sp>
        <p:nvSpPr>
          <p:cNvPr id="3" name="Content Placeholder 2">
            <a:extLst>
              <a:ext uri="{FF2B5EF4-FFF2-40B4-BE49-F238E27FC236}">
                <a16:creationId xmlns="" xmlns:a16="http://schemas.microsoft.com/office/drawing/2014/main" id="{2250AB0A-98D5-435A-A8ED-5166F21F0042}"/>
              </a:ext>
            </a:extLst>
          </p:cNvPr>
          <p:cNvSpPr>
            <a:spLocks noGrp="1"/>
          </p:cNvSpPr>
          <p:nvPr>
            <p:ph idx="1"/>
          </p:nvPr>
        </p:nvSpPr>
        <p:spPr>
          <a:xfrm>
            <a:off x="676656" y="1706882"/>
            <a:ext cx="10753725" cy="4765038"/>
          </a:xfrm>
        </p:spPr>
        <p:txBody>
          <a:bodyPr>
            <a:normAutofit fontScale="92500" lnSpcReduction="20000"/>
          </a:bodyPr>
          <a:lstStyle/>
          <a:p>
            <a:pPr algn="just"/>
            <a:r>
              <a:rPr lang="en-US" dirty="0">
                <a:latin typeface="Abadi" panose="020B0604020104020204" pitchFamily="34" charset="0"/>
              </a:rPr>
              <a:t>It was a wonderful experience on working on this project. This project helps a lot in understanding new concepts and the new way of look towards the data but there are some limitations also in this project. </a:t>
            </a:r>
          </a:p>
          <a:p>
            <a:pPr algn="just"/>
            <a:r>
              <a:rPr lang="en-US" dirty="0">
                <a:latin typeface="Abadi" panose="020B0604020104020204" pitchFamily="34" charset="0"/>
              </a:rPr>
              <a:t>Too many columns – due to many columns it takes more time to understand  and </a:t>
            </a:r>
            <a:r>
              <a:rPr lang="en-US" dirty="0" err="1">
                <a:latin typeface="Abadi" panose="020B0604020104020204" pitchFamily="34" charset="0"/>
              </a:rPr>
              <a:t>visulaize</a:t>
            </a:r>
            <a:r>
              <a:rPr lang="en-US" dirty="0">
                <a:latin typeface="Abadi" panose="020B0604020104020204" pitchFamily="34" charset="0"/>
              </a:rPr>
              <a:t> the data .</a:t>
            </a:r>
          </a:p>
          <a:p>
            <a:pPr algn="just"/>
            <a:r>
              <a:rPr lang="en-US" dirty="0">
                <a:latin typeface="Abadi" panose="020B0604020104020204" pitchFamily="34" charset="0"/>
              </a:rPr>
              <a:t>A lot of missing values  – We can gain more efficiency from the model if </a:t>
            </a:r>
            <a:r>
              <a:rPr lang="en-US" dirty="0" err="1">
                <a:latin typeface="Abadi" panose="020B0604020104020204" pitchFamily="34" charset="0"/>
              </a:rPr>
              <a:t>soo</a:t>
            </a:r>
            <a:r>
              <a:rPr lang="en-US" dirty="0">
                <a:latin typeface="Abadi" panose="020B0604020104020204" pitchFamily="34" charset="0"/>
              </a:rPr>
              <a:t> much missing values not be there.</a:t>
            </a:r>
          </a:p>
          <a:p>
            <a:pPr algn="just"/>
            <a:r>
              <a:rPr lang="en-US" dirty="0">
                <a:latin typeface="Abadi" panose="020B0604020104020204" pitchFamily="34" charset="0"/>
              </a:rPr>
              <a:t>Some columns contains many </a:t>
            </a:r>
            <a:r>
              <a:rPr lang="en-US" dirty="0" err="1">
                <a:latin typeface="Abadi" panose="020B0604020104020204" pitchFamily="34" charset="0"/>
              </a:rPr>
              <a:t>charaters</a:t>
            </a:r>
            <a:r>
              <a:rPr lang="en-US" dirty="0">
                <a:latin typeface="Abadi" panose="020B0604020104020204" pitchFamily="34" charset="0"/>
              </a:rPr>
              <a:t> which also decrease the efficiency of model.</a:t>
            </a:r>
          </a:p>
          <a:p>
            <a:pPr algn="just"/>
            <a:r>
              <a:rPr lang="en-US" dirty="0">
                <a:latin typeface="Abadi" panose="020B0604020104020204" pitchFamily="34" charset="0"/>
              </a:rPr>
              <a:t>Outliers – Treating outliers means changing the real data which is also not the ideal condition. As much as the real clean data be there , the model will perform well.</a:t>
            </a:r>
          </a:p>
          <a:p>
            <a:pPr algn="just"/>
            <a:r>
              <a:rPr lang="en-US" dirty="0">
                <a:solidFill>
                  <a:srgbClr val="FF0000"/>
                </a:solidFill>
                <a:effectLst>
                  <a:outerShdw blurRad="38100" dist="38100" dir="2700000" algn="tl">
                    <a:srgbClr val="000000">
                      <a:alpha val="43137"/>
                    </a:srgbClr>
                  </a:outerShdw>
                </a:effectLst>
                <a:latin typeface="Abadi" panose="020B0604020104020204" pitchFamily="34" charset="0"/>
              </a:rPr>
              <a:t>Scope –</a:t>
            </a:r>
          </a:p>
          <a:p>
            <a:pPr algn="just"/>
            <a:r>
              <a:rPr lang="en-US" dirty="0">
                <a:latin typeface="Abadi" panose="020B0604020104020204" pitchFamily="34" charset="0"/>
              </a:rPr>
              <a:t>This data  helps a lot in understanding the conditions on which the price of a house depends. Now this model can be by companies for finding the best deal for their customers and helping them to expand their business and also will help people in finding their dream house in their budget. </a:t>
            </a:r>
          </a:p>
          <a:p>
            <a:endParaRPr lang="en-IN" dirty="0"/>
          </a:p>
        </p:txBody>
      </p:sp>
    </p:spTree>
    <p:extLst>
      <p:ext uri="{BB962C8B-B14F-4D97-AF65-F5344CB8AC3E}">
        <p14:creationId xmlns="" xmlns:p14="http://schemas.microsoft.com/office/powerpoint/2010/main" val="233244037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F7A39DF-E520-4A34-A548-6DD54DE2A78F}"/>
              </a:ext>
            </a:extLst>
          </p:cNvPr>
          <p:cNvSpPr>
            <a:spLocks noGrp="1"/>
          </p:cNvSpPr>
          <p:nvPr>
            <p:ph type="title"/>
          </p:nvPr>
        </p:nvSpPr>
        <p:spPr>
          <a:xfrm>
            <a:off x="657224" y="499532"/>
            <a:ext cx="10772775" cy="6277187"/>
          </a:xfrm>
        </p:spPr>
        <p:txBody>
          <a:bodyPr>
            <a:normAutofit/>
          </a:bodyPr>
          <a:lstStyle/>
          <a:p>
            <a:pPr algn="ctr"/>
            <a:r>
              <a:rPr lang="en-US" sz="6000" b="1" i="1" dirty="0" err="1">
                <a:solidFill>
                  <a:schemeClr val="accent1">
                    <a:lumMod val="75000"/>
                  </a:schemeClr>
                </a:solidFill>
                <a:effectLst>
                  <a:outerShdw blurRad="38100" dist="38100" dir="2700000" algn="tl">
                    <a:srgbClr val="000000">
                      <a:alpha val="43137"/>
                    </a:srgbClr>
                  </a:outerShdw>
                </a:effectLst>
                <a:latin typeface="Georgia" panose="02040502050405020303" pitchFamily="18" charset="0"/>
              </a:rPr>
              <a:t>ThankYou</a:t>
            </a:r>
            <a:endParaRPr lang="en-IN" sz="6000" b="1" i="1" dirty="0">
              <a:solidFill>
                <a:schemeClr val="accent1">
                  <a:lumMod val="75000"/>
                </a:schemeClr>
              </a:solidFill>
              <a:effectLst>
                <a:outerShdw blurRad="38100" dist="38100" dir="2700000" algn="tl">
                  <a:srgbClr val="000000">
                    <a:alpha val="43137"/>
                  </a:srgbClr>
                </a:outerShdw>
              </a:effectLst>
              <a:latin typeface="Georgia" panose="02040502050405020303" pitchFamily="18" charset="0"/>
            </a:endParaRPr>
          </a:p>
        </p:txBody>
      </p:sp>
    </p:spTree>
    <p:extLst>
      <p:ext uri="{BB962C8B-B14F-4D97-AF65-F5344CB8AC3E}">
        <p14:creationId xmlns="" xmlns:p14="http://schemas.microsoft.com/office/powerpoint/2010/main" val="35316128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9CF991D-5130-4789-86A8-94A8B0B069F8}"/>
              </a:ext>
            </a:extLst>
          </p:cNvPr>
          <p:cNvSpPr>
            <a:spLocks noGrp="1"/>
          </p:cNvSpPr>
          <p:nvPr>
            <p:ph type="title"/>
          </p:nvPr>
        </p:nvSpPr>
        <p:spPr/>
        <p:txBody>
          <a:bodyPr>
            <a:normAutofit fontScale="90000"/>
          </a:bodyPr>
          <a:lstStyle/>
          <a:p>
            <a:pPr algn="ctr"/>
            <a:r>
              <a:rPr lang="en-US" sz="5300" dirty="0">
                <a:solidFill>
                  <a:schemeClr val="accent1">
                    <a:lumMod val="75000"/>
                  </a:schemeClr>
                </a:solidFill>
                <a:latin typeface="Georgia" panose="02040502050405020303" pitchFamily="18" charset="0"/>
              </a:rPr>
              <a:t/>
            </a:r>
            <a:br>
              <a:rPr lang="en-US" sz="5300" dirty="0">
                <a:solidFill>
                  <a:schemeClr val="accent1">
                    <a:lumMod val="75000"/>
                  </a:schemeClr>
                </a:solidFill>
                <a:latin typeface="Georgia" panose="02040502050405020303" pitchFamily="18" charset="0"/>
              </a:rPr>
            </a:br>
            <a:r>
              <a:rPr lang="en-US" sz="5300" dirty="0">
                <a:solidFill>
                  <a:schemeClr val="accent1">
                    <a:lumMod val="75000"/>
                  </a:schemeClr>
                </a:solidFill>
                <a:latin typeface="Georgia" panose="02040502050405020303" pitchFamily="18" charset="0"/>
              </a:rPr>
              <a:t>Conceptual</a:t>
            </a:r>
            <a:r>
              <a:rPr lang="en-US" dirty="0">
                <a:solidFill>
                  <a:schemeClr val="accent1">
                    <a:lumMod val="75000"/>
                  </a:schemeClr>
                </a:solidFill>
              </a:rPr>
              <a:t> </a:t>
            </a:r>
            <a:r>
              <a:rPr lang="en-US" sz="5300" dirty="0">
                <a:solidFill>
                  <a:schemeClr val="accent1">
                    <a:lumMod val="75000"/>
                  </a:schemeClr>
                </a:solidFill>
                <a:latin typeface="Georgia" panose="02040502050405020303" pitchFamily="18" charset="0"/>
              </a:rPr>
              <a:t>Background</a:t>
            </a:r>
            <a:r>
              <a:rPr lang="en-US" dirty="0">
                <a:solidFill>
                  <a:schemeClr val="accent1">
                    <a:lumMod val="75000"/>
                  </a:schemeClr>
                </a:solidFill>
              </a:rPr>
              <a:t> </a:t>
            </a:r>
            <a:r>
              <a:rPr lang="en-US" sz="5300" dirty="0">
                <a:solidFill>
                  <a:schemeClr val="accent1">
                    <a:lumMod val="75000"/>
                  </a:schemeClr>
                </a:solidFill>
                <a:latin typeface="Georgia" panose="02040502050405020303" pitchFamily="18" charset="0"/>
              </a:rPr>
              <a:t>of</a:t>
            </a:r>
            <a:r>
              <a:rPr lang="en-US" dirty="0">
                <a:solidFill>
                  <a:schemeClr val="accent1">
                    <a:lumMod val="75000"/>
                  </a:schemeClr>
                </a:solidFill>
              </a:rPr>
              <a:t> </a:t>
            </a:r>
            <a:r>
              <a:rPr lang="en-US" sz="5300" dirty="0">
                <a:solidFill>
                  <a:schemeClr val="accent1">
                    <a:lumMod val="75000"/>
                  </a:schemeClr>
                </a:solidFill>
                <a:latin typeface="Georgia" panose="02040502050405020303" pitchFamily="18" charset="0"/>
              </a:rPr>
              <a:t>the</a:t>
            </a:r>
            <a:r>
              <a:rPr lang="en-US" dirty="0">
                <a:solidFill>
                  <a:schemeClr val="accent1">
                    <a:lumMod val="75000"/>
                  </a:schemeClr>
                </a:solidFill>
              </a:rPr>
              <a:t> </a:t>
            </a:r>
            <a:r>
              <a:rPr lang="en-US" sz="5300" dirty="0">
                <a:solidFill>
                  <a:schemeClr val="accent1">
                    <a:lumMod val="75000"/>
                  </a:schemeClr>
                </a:solidFill>
                <a:latin typeface="Georgia" panose="02040502050405020303" pitchFamily="18" charset="0"/>
              </a:rPr>
              <a:t>Domain</a:t>
            </a:r>
            <a:r>
              <a:rPr lang="en-US" dirty="0">
                <a:solidFill>
                  <a:schemeClr val="accent1">
                    <a:lumMod val="75000"/>
                  </a:schemeClr>
                </a:solidFill>
              </a:rPr>
              <a:t> </a:t>
            </a:r>
            <a:r>
              <a:rPr lang="en-US" sz="5300" dirty="0">
                <a:solidFill>
                  <a:schemeClr val="accent1">
                    <a:lumMod val="75000"/>
                  </a:schemeClr>
                </a:solidFill>
                <a:latin typeface="Georgia" panose="02040502050405020303" pitchFamily="18" charset="0"/>
              </a:rPr>
              <a:t>Problem</a:t>
            </a:r>
            <a:r>
              <a:rPr lang="en-US" dirty="0"/>
              <a:t/>
            </a:r>
            <a:br>
              <a:rPr lang="en-US" dirty="0"/>
            </a:br>
            <a:endParaRPr lang="en-IN" dirty="0"/>
          </a:p>
        </p:txBody>
      </p:sp>
      <p:sp>
        <p:nvSpPr>
          <p:cNvPr id="3" name="Content Placeholder 2">
            <a:extLst>
              <a:ext uri="{FF2B5EF4-FFF2-40B4-BE49-F238E27FC236}">
                <a16:creationId xmlns="" xmlns:a16="http://schemas.microsoft.com/office/drawing/2014/main" id="{5C078F8B-747D-4276-B8A8-5416432B1255}"/>
              </a:ext>
            </a:extLst>
          </p:cNvPr>
          <p:cNvSpPr>
            <a:spLocks noGrp="1"/>
          </p:cNvSpPr>
          <p:nvPr>
            <p:ph idx="1"/>
          </p:nvPr>
        </p:nvSpPr>
        <p:spPr>
          <a:xfrm>
            <a:off x="838200" y="2265680"/>
            <a:ext cx="10515600" cy="3911283"/>
          </a:xfrm>
        </p:spPr>
        <p:txBody>
          <a:bodyPr>
            <a:normAutofit/>
          </a:bodyPr>
          <a:lstStyle/>
          <a:p>
            <a:pPr algn="just"/>
            <a:r>
              <a:rPr lang="en-US" sz="2000" dirty="0">
                <a:latin typeface="Abadi" panose="020B0604020104020204" pitchFamily="34" charset="0"/>
              </a:rPr>
              <a:t>Real estate market is one of the markets which is one of the major contributors in the world’s </a:t>
            </a:r>
            <a:r>
              <a:rPr lang="en-US" sz="2000" dirty="0" err="1">
                <a:latin typeface="Abadi" panose="020B0604020104020204" pitchFamily="34" charset="0"/>
              </a:rPr>
              <a:t>economy.There</a:t>
            </a:r>
            <a:r>
              <a:rPr lang="en-US" sz="2000" dirty="0">
                <a:latin typeface="Abadi" panose="020B0604020104020204" pitchFamily="34" charset="0"/>
              </a:rPr>
              <a:t> is some sharp change in the real estate market of some countries  as with the time ,value of property is increasing.</a:t>
            </a:r>
          </a:p>
          <a:p>
            <a:pPr algn="just"/>
            <a:r>
              <a:rPr lang="en-US" sz="2000" dirty="0">
                <a:latin typeface="Abadi" panose="020B0604020104020204" pitchFamily="34" charset="0"/>
              </a:rPr>
              <a:t>The main cause for the increase of real estate market is the increase in population. As the population increase demand for property also increase.</a:t>
            </a:r>
          </a:p>
          <a:p>
            <a:pPr algn="just"/>
            <a:r>
              <a:rPr lang="en-US" sz="2000" dirty="0" err="1">
                <a:latin typeface="Abadi" panose="020B0604020104020204" pitchFamily="34" charset="0"/>
              </a:rPr>
              <a:t>Residental</a:t>
            </a:r>
            <a:r>
              <a:rPr lang="en-US" sz="2000" dirty="0">
                <a:latin typeface="Abadi" panose="020B0604020104020204" pitchFamily="34" charset="0"/>
              </a:rPr>
              <a:t> property is more costly than commercial as there is the role of demand and supply. </a:t>
            </a:r>
          </a:p>
          <a:p>
            <a:pPr algn="just"/>
            <a:r>
              <a:rPr lang="en-US" sz="2000" dirty="0">
                <a:latin typeface="Abadi" panose="020B0604020104020204" pitchFamily="34" charset="0"/>
              </a:rPr>
              <a:t>Similarly the price of property also depends on nearby social and economic conditions of property like the </a:t>
            </a:r>
            <a:r>
              <a:rPr lang="en-US" sz="2000" dirty="0" err="1">
                <a:latin typeface="Abadi" panose="020B0604020104020204" pitchFamily="34" charset="0"/>
              </a:rPr>
              <a:t>neighbourhood</a:t>
            </a:r>
            <a:r>
              <a:rPr lang="en-US" sz="2000" dirty="0">
                <a:latin typeface="Abadi" panose="020B0604020104020204" pitchFamily="34" charset="0"/>
              </a:rPr>
              <a:t>, crime rate, basic facilities like </a:t>
            </a:r>
            <a:r>
              <a:rPr lang="en-US" sz="2000" dirty="0" err="1">
                <a:latin typeface="Abadi" panose="020B0604020104020204" pitchFamily="34" charset="0"/>
              </a:rPr>
              <a:t>sewrage</a:t>
            </a:r>
            <a:r>
              <a:rPr lang="en-US" sz="2000" dirty="0">
                <a:latin typeface="Abadi" panose="020B0604020104020204" pitchFamily="34" charset="0"/>
              </a:rPr>
              <a:t>, </a:t>
            </a:r>
            <a:r>
              <a:rPr lang="en-US" sz="2000" dirty="0" err="1">
                <a:latin typeface="Abadi" panose="020B0604020104020204" pitchFamily="34" charset="0"/>
              </a:rPr>
              <a:t>freshwater,parks</a:t>
            </a:r>
            <a:r>
              <a:rPr lang="en-US" sz="2000" dirty="0">
                <a:latin typeface="Abadi" panose="020B0604020104020204" pitchFamily="34" charset="0"/>
              </a:rPr>
              <a:t> etc.</a:t>
            </a:r>
          </a:p>
          <a:p>
            <a:endParaRPr lang="en-IN" dirty="0"/>
          </a:p>
        </p:txBody>
      </p:sp>
    </p:spTree>
    <p:extLst>
      <p:ext uri="{BB962C8B-B14F-4D97-AF65-F5344CB8AC3E}">
        <p14:creationId xmlns="" xmlns:p14="http://schemas.microsoft.com/office/powerpoint/2010/main" val="15569700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053A0DF-3B8F-4E1B-96D0-792272184333}"/>
              </a:ext>
            </a:extLst>
          </p:cNvPr>
          <p:cNvSpPr>
            <a:spLocks noGrp="1"/>
          </p:cNvSpPr>
          <p:nvPr>
            <p:ph type="title"/>
          </p:nvPr>
        </p:nvSpPr>
        <p:spPr>
          <a:xfrm>
            <a:off x="657224" y="548640"/>
            <a:ext cx="10772775" cy="1310640"/>
          </a:xfrm>
        </p:spPr>
        <p:txBody>
          <a:bodyPr>
            <a:normAutofit fontScale="90000"/>
          </a:bodyPr>
          <a:lstStyle/>
          <a:p>
            <a:pPr algn="ctr"/>
            <a:r>
              <a:rPr lang="en-IN" sz="5300" dirty="0">
                <a:solidFill>
                  <a:schemeClr val="accent1">
                    <a:lumMod val="75000"/>
                  </a:schemeClr>
                </a:solidFill>
                <a:latin typeface="Georgia" panose="02040502050405020303" pitchFamily="18" charset="0"/>
              </a:rPr>
              <a:t>Review</a:t>
            </a:r>
            <a:r>
              <a:rPr lang="en-IN" dirty="0"/>
              <a:t> </a:t>
            </a:r>
            <a:r>
              <a:rPr lang="en-IN" sz="5300" dirty="0">
                <a:solidFill>
                  <a:schemeClr val="accent1">
                    <a:lumMod val="75000"/>
                  </a:schemeClr>
                </a:solidFill>
                <a:latin typeface="Georgia" panose="02040502050405020303" pitchFamily="18" charset="0"/>
              </a:rPr>
              <a:t>of</a:t>
            </a:r>
            <a:r>
              <a:rPr lang="en-IN" dirty="0"/>
              <a:t> </a:t>
            </a:r>
            <a:r>
              <a:rPr lang="en-IN" sz="5300" dirty="0">
                <a:solidFill>
                  <a:schemeClr val="accent1">
                    <a:lumMod val="75000"/>
                  </a:schemeClr>
                </a:solidFill>
                <a:latin typeface="Georgia" panose="02040502050405020303" pitchFamily="18" charset="0"/>
              </a:rPr>
              <a:t>Literature</a:t>
            </a:r>
            <a:r>
              <a:rPr lang="en-IN" dirty="0"/>
              <a:t/>
            </a:r>
            <a:br>
              <a:rPr lang="en-IN" dirty="0"/>
            </a:br>
            <a:endParaRPr lang="en-IN" dirty="0"/>
          </a:p>
        </p:txBody>
      </p:sp>
      <p:sp>
        <p:nvSpPr>
          <p:cNvPr id="3" name="Content Placeholder 2">
            <a:extLst>
              <a:ext uri="{FF2B5EF4-FFF2-40B4-BE49-F238E27FC236}">
                <a16:creationId xmlns="" xmlns:a16="http://schemas.microsoft.com/office/drawing/2014/main" id="{E000F365-8CA1-49E3-877D-2C7299F190F6}"/>
              </a:ext>
            </a:extLst>
          </p:cNvPr>
          <p:cNvSpPr>
            <a:spLocks noGrp="1"/>
          </p:cNvSpPr>
          <p:nvPr>
            <p:ph idx="1"/>
          </p:nvPr>
        </p:nvSpPr>
        <p:spPr>
          <a:xfrm>
            <a:off x="676656" y="1168400"/>
            <a:ext cx="10753725" cy="5455920"/>
          </a:xfrm>
        </p:spPr>
        <p:txBody>
          <a:bodyPr anchor="ctr">
            <a:normAutofit fontScale="85000" lnSpcReduction="20000"/>
          </a:bodyPr>
          <a:lstStyle/>
          <a:p>
            <a:pPr algn="just">
              <a:lnSpc>
                <a:spcPct val="95000"/>
              </a:lnSpc>
            </a:pPr>
            <a:r>
              <a:rPr lang="en-US" dirty="0">
                <a:latin typeface="Abadi" panose="020B0604020104020204" pitchFamily="34" charset="0"/>
              </a:rPr>
              <a:t>We are going to work on the dataset provided for building a model to predict the nature of future customers –</a:t>
            </a:r>
          </a:p>
          <a:p>
            <a:pPr algn="just">
              <a:lnSpc>
                <a:spcPct val="95000"/>
              </a:lnSpc>
            </a:pPr>
            <a:r>
              <a:rPr lang="en-US" dirty="0">
                <a:latin typeface="Abadi" panose="020B0604020104020204" pitchFamily="34" charset="0"/>
              </a:rPr>
              <a:t>a. Uploading the dataset</a:t>
            </a:r>
          </a:p>
          <a:p>
            <a:pPr algn="just">
              <a:lnSpc>
                <a:spcPct val="95000"/>
              </a:lnSpc>
            </a:pPr>
            <a:r>
              <a:rPr lang="en-US" dirty="0">
                <a:latin typeface="Abadi" panose="020B0604020104020204" pitchFamily="34" charset="0"/>
              </a:rPr>
              <a:t>b. Data -preprocessing, removing unnecessary features</a:t>
            </a:r>
          </a:p>
          <a:p>
            <a:pPr algn="just">
              <a:lnSpc>
                <a:spcPct val="95000"/>
              </a:lnSpc>
            </a:pPr>
            <a:r>
              <a:rPr lang="en-US" dirty="0">
                <a:latin typeface="Abadi" panose="020B0604020104020204" pitchFamily="34" charset="0"/>
              </a:rPr>
              <a:t>c. Exploratory analysis of features</a:t>
            </a:r>
          </a:p>
          <a:p>
            <a:pPr algn="just">
              <a:lnSpc>
                <a:spcPct val="95000"/>
              </a:lnSpc>
            </a:pPr>
            <a:r>
              <a:rPr lang="en-US" dirty="0">
                <a:latin typeface="Abadi" panose="020B0604020104020204" pitchFamily="34" charset="0"/>
              </a:rPr>
              <a:t>d. </a:t>
            </a:r>
            <a:r>
              <a:rPr lang="en-US" dirty="0" err="1">
                <a:latin typeface="Abadi" panose="020B0604020104020204" pitchFamily="34" charset="0"/>
              </a:rPr>
              <a:t>Visualisaton</a:t>
            </a:r>
            <a:r>
              <a:rPr lang="en-US" dirty="0">
                <a:latin typeface="Abadi" panose="020B0604020104020204" pitchFamily="34" charset="0"/>
              </a:rPr>
              <a:t> of features, features along with target feature</a:t>
            </a:r>
          </a:p>
          <a:p>
            <a:pPr algn="just">
              <a:lnSpc>
                <a:spcPct val="95000"/>
              </a:lnSpc>
            </a:pPr>
            <a:r>
              <a:rPr lang="en-US" dirty="0">
                <a:latin typeface="Abadi" panose="020B0604020104020204" pitchFamily="34" charset="0"/>
              </a:rPr>
              <a:t>e. Data cleaning by removing outliers or missing values treatment</a:t>
            </a:r>
          </a:p>
          <a:p>
            <a:pPr algn="just">
              <a:lnSpc>
                <a:spcPct val="95000"/>
              </a:lnSpc>
            </a:pPr>
            <a:r>
              <a:rPr lang="en-US" dirty="0">
                <a:latin typeface="Abadi" panose="020B0604020104020204" pitchFamily="34" charset="0"/>
              </a:rPr>
              <a:t>f. Model pre-processing and model training</a:t>
            </a:r>
          </a:p>
          <a:p>
            <a:pPr algn="just">
              <a:lnSpc>
                <a:spcPct val="95000"/>
              </a:lnSpc>
            </a:pPr>
            <a:r>
              <a:rPr lang="en-US" dirty="0">
                <a:latin typeface="Abadi" panose="020B0604020104020204" pitchFamily="34" charset="0"/>
              </a:rPr>
              <a:t>g. </a:t>
            </a:r>
            <a:r>
              <a:rPr lang="en-US" dirty="0" err="1">
                <a:latin typeface="Abadi" panose="020B0604020104020204" pitchFamily="34" charset="0"/>
              </a:rPr>
              <a:t>Tesing</a:t>
            </a:r>
            <a:r>
              <a:rPr lang="en-US" dirty="0">
                <a:latin typeface="Abadi" panose="020B0604020104020204" pitchFamily="34" charset="0"/>
              </a:rPr>
              <a:t> multiple algorithms with multiple evaluation metrics</a:t>
            </a:r>
          </a:p>
          <a:p>
            <a:pPr algn="just">
              <a:lnSpc>
                <a:spcPct val="95000"/>
              </a:lnSpc>
            </a:pPr>
            <a:r>
              <a:rPr lang="en-US" dirty="0">
                <a:latin typeface="Abadi" panose="020B0604020104020204" pitchFamily="34" charset="0"/>
              </a:rPr>
              <a:t>h. Using the evaluation metrics best suited for our problem</a:t>
            </a:r>
          </a:p>
          <a:p>
            <a:pPr algn="just">
              <a:lnSpc>
                <a:spcPct val="95000"/>
              </a:lnSpc>
            </a:pPr>
            <a:r>
              <a:rPr lang="en-US" dirty="0" err="1">
                <a:latin typeface="Abadi" panose="020B0604020104020204" pitchFamily="34" charset="0"/>
              </a:rPr>
              <a:t>i</a:t>
            </a:r>
            <a:r>
              <a:rPr lang="en-US" dirty="0">
                <a:latin typeface="Abadi" panose="020B0604020104020204" pitchFamily="34" charset="0"/>
              </a:rPr>
              <a:t>. Hyper-parameter tuning using </a:t>
            </a:r>
            <a:r>
              <a:rPr lang="en-US" dirty="0" err="1">
                <a:latin typeface="Abadi" panose="020B0604020104020204" pitchFamily="34" charset="0"/>
              </a:rPr>
              <a:t>RandomisedSearchCV</a:t>
            </a:r>
            <a:r>
              <a:rPr lang="en-US" dirty="0">
                <a:latin typeface="Abadi" panose="020B0604020104020204" pitchFamily="34" charset="0"/>
              </a:rPr>
              <a:t> for the</a:t>
            </a:r>
          </a:p>
          <a:p>
            <a:pPr algn="just">
              <a:lnSpc>
                <a:spcPct val="95000"/>
              </a:lnSpc>
            </a:pPr>
            <a:r>
              <a:rPr lang="en-US" dirty="0">
                <a:latin typeface="Abadi" panose="020B0604020104020204" pitchFamily="34" charset="0"/>
              </a:rPr>
              <a:t>best model parameter</a:t>
            </a:r>
          </a:p>
          <a:p>
            <a:pPr algn="just">
              <a:lnSpc>
                <a:spcPct val="95000"/>
              </a:lnSpc>
            </a:pPr>
            <a:r>
              <a:rPr lang="en-US" dirty="0">
                <a:latin typeface="Abadi" panose="020B0604020104020204" pitchFamily="34" charset="0"/>
              </a:rPr>
              <a:t>j. Model prediction</a:t>
            </a:r>
          </a:p>
          <a:p>
            <a:pPr algn="just">
              <a:lnSpc>
                <a:spcPct val="95000"/>
              </a:lnSpc>
            </a:pPr>
            <a:r>
              <a:rPr lang="en-US" dirty="0">
                <a:latin typeface="Abadi" panose="020B0604020104020204" pitchFamily="34" charset="0"/>
              </a:rPr>
              <a:t>k. Saving the final model</a:t>
            </a:r>
            <a:endParaRPr lang="en-IN" dirty="0">
              <a:latin typeface="Abadi" panose="020B0604020104020204" pitchFamily="34" charset="0"/>
            </a:endParaRPr>
          </a:p>
        </p:txBody>
      </p:sp>
    </p:spTree>
    <p:extLst>
      <p:ext uri="{BB962C8B-B14F-4D97-AF65-F5344CB8AC3E}">
        <p14:creationId xmlns="" xmlns:p14="http://schemas.microsoft.com/office/powerpoint/2010/main" val="39413859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E41D153-C958-4700-A755-154C2D001D92}"/>
              </a:ext>
            </a:extLst>
          </p:cNvPr>
          <p:cNvSpPr>
            <a:spLocks noGrp="1"/>
          </p:cNvSpPr>
          <p:nvPr>
            <p:ph type="title"/>
          </p:nvPr>
        </p:nvSpPr>
        <p:spPr/>
        <p:txBody>
          <a:bodyPr/>
          <a:lstStyle/>
          <a:p>
            <a:pPr algn="ctr"/>
            <a:r>
              <a:rPr lang="en-IN" sz="4800" dirty="0">
                <a:solidFill>
                  <a:schemeClr val="accent1">
                    <a:lumMod val="75000"/>
                  </a:schemeClr>
                </a:solidFill>
                <a:latin typeface="Georgia" panose="02040502050405020303" pitchFamily="18" charset="0"/>
              </a:rPr>
              <a:t>Motivation</a:t>
            </a:r>
            <a:r>
              <a:rPr lang="en-IN" dirty="0"/>
              <a:t> </a:t>
            </a:r>
            <a:r>
              <a:rPr lang="en-IN" sz="4800" dirty="0">
                <a:solidFill>
                  <a:schemeClr val="accent1">
                    <a:lumMod val="75000"/>
                  </a:schemeClr>
                </a:solidFill>
                <a:latin typeface="Georgia" panose="02040502050405020303" pitchFamily="18" charset="0"/>
              </a:rPr>
              <a:t>for</a:t>
            </a:r>
            <a:r>
              <a:rPr lang="en-IN" dirty="0"/>
              <a:t> </a:t>
            </a:r>
            <a:r>
              <a:rPr lang="en-IN" sz="4800" dirty="0">
                <a:solidFill>
                  <a:schemeClr val="accent1">
                    <a:lumMod val="75000"/>
                  </a:schemeClr>
                </a:solidFill>
                <a:latin typeface="Georgia" panose="02040502050405020303" pitchFamily="18" charset="0"/>
              </a:rPr>
              <a:t>the</a:t>
            </a:r>
            <a:r>
              <a:rPr lang="en-IN" dirty="0"/>
              <a:t> </a:t>
            </a:r>
            <a:r>
              <a:rPr lang="en-IN" sz="4800" dirty="0">
                <a:solidFill>
                  <a:schemeClr val="accent1">
                    <a:lumMod val="75000"/>
                  </a:schemeClr>
                </a:solidFill>
                <a:latin typeface="Georgia" panose="02040502050405020303" pitchFamily="18" charset="0"/>
              </a:rPr>
              <a:t>Problem</a:t>
            </a:r>
            <a:r>
              <a:rPr lang="en-IN" dirty="0"/>
              <a:t> </a:t>
            </a:r>
            <a:r>
              <a:rPr lang="en-IN" sz="4800" dirty="0">
                <a:solidFill>
                  <a:schemeClr val="accent1">
                    <a:lumMod val="75000"/>
                  </a:schemeClr>
                </a:solidFill>
                <a:latin typeface="Georgia" panose="02040502050405020303" pitchFamily="18" charset="0"/>
              </a:rPr>
              <a:t>Undertaken</a:t>
            </a:r>
            <a:r>
              <a:rPr lang="en-IN" dirty="0"/>
              <a:t/>
            </a:r>
            <a:br>
              <a:rPr lang="en-IN" dirty="0"/>
            </a:br>
            <a:endParaRPr lang="en-IN" dirty="0"/>
          </a:p>
        </p:txBody>
      </p:sp>
      <p:sp>
        <p:nvSpPr>
          <p:cNvPr id="3" name="Content Placeholder 2">
            <a:extLst>
              <a:ext uri="{FF2B5EF4-FFF2-40B4-BE49-F238E27FC236}">
                <a16:creationId xmlns="" xmlns:a16="http://schemas.microsoft.com/office/drawing/2014/main" id="{074B2861-4E1C-42DC-8E56-0C0A80791CF3}"/>
              </a:ext>
            </a:extLst>
          </p:cNvPr>
          <p:cNvSpPr>
            <a:spLocks noGrp="1"/>
          </p:cNvSpPr>
          <p:nvPr>
            <p:ph idx="1"/>
          </p:nvPr>
        </p:nvSpPr>
        <p:spPr/>
        <p:txBody>
          <a:bodyPr>
            <a:normAutofit lnSpcReduction="10000"/>
          </a:bodyPr>
          <a:lstStyle/>
          <a:p>
            <a:pPr algn="just"/>
            <a:r>
              <a:rPr lang="en-US" dirty="0">
                <a:latin typeface="Abadi" panose="020B0604020104020204" pitchFamily="34" charset="0"/>
              </a:rPr>
              <a:t>Every person needs a house to live. But not all of them able to find suitable match for their requirements. Due to the rise in property rates day by day ,it becomes hard for people to get a house in their budget and even for the companies to form a better strategy to focus on customers without knowing them well.</a:t>
            </a:r>
          </a:p>
          <a:p>
            <a:pPr algn="just"/>
            <a:r>
              <a:rPr lang="en-US" dirty="0">
                <a:latin typeface="Abadi" panose="020B0604020104020204" pitchFamily="34" charset="0"/>
              </a:rPr>
              <a:t>Data science comes as a very important tool to solve problems in the domain to help the companies increase their overall revenue, profits, improving their marketing strategies and focusing on changing trends in house sales and purchases. Predictive modelling, Market mix modelling, recommendation systems are some of the machine learning techniques used for achieving the business goals for housing companies. Our problem is related to one such housing company.</a:t>
            </a:r>
          </a:p>
          <a:p>
            <a:pPr marL="0" indent="0">
              <a:buNone/>
            </a:pPr>
            <a:endParaRPr lang="en-IN" dirty="0"/>
          </a:p>
        </p:txBody>
      </p:sp>
    </p:spTree>
    <p:extLst>
      <p:ext uri="{BB962C8B-B14F-4D97-AF65-F5344CB8AC3E}">
        <p14:creationId xmlns="" xmlns:p14="http://schemas.microsoft.com/office/powerpoint/2010/main" val="52546435"/>
      </p:ext>
    </p:extLst>
  </p:cSld>
  <p:clrMapOvr>
    <a:masterClrMapping/>
  </p:clrMapOvr>
</p:sld>
</file>

<file path=ppt/theme/theme1.xml><?xml version="1.0" encoding="utf-8"?>
<a:theme xmlns:a="http://schemas.openxmlformats.org/drawingml/2006/main" name="Metropolitan">
  <a:themeElements>
    <a:clrScheme name="Metropolitan">
      <a:dk1>
        <a:sysClr val="windowText" lastClr="000000"/>
      </a:dk1>
      <a:lt1>
        <a:sysClr val="window" lastClr="FFFFFF"/>
      </a:lt1>
      <a:dk2>
        <a:srgbClr val="162F33"/>
      </a:dk2>
      <a:lt2>
        <a:srgbClr val="EAF0E0"/>
      </a:lt2>
      <a:accent1>
        <a:srgbClr val="50B4C8"/>
      </a:accent1>
      <a:accent2>
        <a:srgbClr val="A8B97F"/>
      </a:accent2>
      <a:accent3>
        <a:srgbClr val="9B9256"/>
      </a:accent3>
      <a:accent4>
        <a:srgbClr val="657689"/>
      </a:accent4>
      <a:accent5>
        <a:srgbClr val="7A855D"/>
      </a:accent5>
      <a:accent6>
        <a:srgbClr val="84AC9D"/>
      </a:accent6>
      <a:hlink>
        <a:srgbClr val="2370CD"/>
      </a:hlink>
      <a:folHlink>
        <a:srgbClr val="877589"/>
      </a:folHlink>
    </a:clrScheme>
    <a:fontScheme name="Metropolitan">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Metropolitan">
      <a:fillStyleLst>
        <a:solidFill>
          <a:schemeClr val="phClr"/>
        </a:solidFill>
        <a:gradFill rotWithShape="1">
          <a:gsLst>
            <a:gs pos="0">
              <a:schemeClr val="phClr">
                <a:tint val="70000"/>
                <a:satMod val="100000"/>
                <a:lumMod val="110000"/>
              </a:schemeClr>
            </a:gs>
            <a:gs pos="50000">
              <a:schemeClr val="phClr">
                <a:tint val="75000"/>
                <a:satMod val="101000"/>
                <a:lumMod val="105000"/>
              </a:schemeClr>
            </a:gs>
            <a:gs pos="100000">
              <a:schemeClr val="phClr">
                <a:tint val="82000"/>
                <a:satMod val="104000"/>
                <a:lumMod val="105000"/>
              </a:schemeClr>
            </a:gs>
          </a:gsLst>
          <a:lin ang="2700000" scaled="0"/>
        </a:gradFill>
        <a:gradFill rotWithShape="1">
          <a:gsLst>
            <a:gs pos="0">
              <a:schemeClr val="phClr">
                <a:tint val="97000"/>
                <a:satMod val="100000"/>
                <a:lumMod val="102000"/>
              </a:schemeClr>
            </a:gs>
            <a:gs pos="50000">
              <a:schemeClr val="phClr">
                <a:shade val="100000"/>
                <a:satMod val="100000"/>
                <a:lumMod val="100000"/>
              </a:schemeClr>
            </a:gs>
            <a:gs pos="100000">
              <a:schemeClr val="phClr">
                <a:shade val="80000"/>
                <a:satMod val="100000"/>
                <a:lumMod val="99000"/>
              </a:schemeClr>
            </a:gs>
          </a:gsLst>
          <a:lin ang="27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solidFill>
          <a:schemeClr val="phClr">
            <a:shade val="95000"/>
            <a:satMod val="170000"/>
          </a:schemeClr>
        </a:solidFill>
      </a:bgFillStyleLst>
    </a:fmtScheme>
  </a:themeElements>
  <a:objectDefaults/>
  <a:extraClrSchemeLst/>
  <a:extLst>
    <a:ext uri="{05A4C25C-085E-4340-85A3-A5531E510DB2}">
      <thm15:themeFamily xmlns="" xmlns:thm15="http://schemas.microsoft.com/office/thememl/2012/main" name="Metropolitan" id="{4C5440D6-04D2-4954-96CF-F251137069B2}" vid="{79CFCA13-9412-4290-BB4B-85112F88857B}"/>
    </a:ext>
  </a:extLst>
</a:theme>
</file>

<file path=docProps/app.xml><?xml version="1.0" encoding="utf-8"?>
<Properties xmlns="http://schemas.openxmlformats.org/officeDocument/2006/extended-properties" xmlns:vt="http://schemas.openxmlformats.org/officeDocument/2006/docPropsVTypes">
  <Template>TM03457491[[fn=Metropolitan]]</Template>
  <TotalTime>1133</TotalTime>
  <Words>2615</Words>
  <Application>Microsoft Office PowerPoint</Application>
  <PresentationFormat>Custom</PresentationFormat>
  <Paragraphs>235</Paragraphs>
  <Slides>62</Slides>
  <Notes>0</Notes>
  <HiddenSlides>0</HiddenSlides>
  <MMClips>0</MMClips>
  <ScaleCrop>false</ScaleCrop>
  <HeadingPairs>
    <vt:vector size="4" baseType="variant">
      <vt:variant>
        <vt:lpstr>Theme</vt:lpstr>
      </vt:variant>
      <vt:variant>
        <vt:i4>1</vt:i4>
      </vt:variant>
      <vt:variant>
        <vt:lpstr>Slide Titles</vt:lpstr>
      </vt:variant>
      <vt:variant>
        <vt:i4>62</vt:i4>
      </vt:variant>
    </vt:vector>
  </HeadingPairs>
  <TitlesOfParts>
    <vt:vector size="63" baseType="lpstr">
      <vt:lpstr>Metropolitan</vt:lpstr>
      <vt:lpstr>HOUSING: PRICE PREDICTION PROJECT</vt:lpstr>
      <vt:lpstr>TABLE OF CONTENTS</vt:lpstr>
      <vt:lpstr>TABLE OF CONTENTS</vt:lpstr>
      <vt:lpstr>TABLE OF CONTENTS</vt:lpstr>
      <vt:lpstr>INTRODUCTION</vt:lpstr>
      <vt:lpstr>Business Problem Framing </vt:lpstr>
      <vt:lpstr> Conceptual Background of the Domain Problem </vt:lpstr>
      <vt:lpstr>Review of Literature </vt:lpstr>
      <vt:lpstr>Motivation for the Problem Undertaken </vt:lpstr>
      <vt:lpstr>Analytical Problem Framing </vt:lpstr>
      <vt:lpstr> Mathematical/ Analytical Modeling of the Problem </vt:lpstr>
      <vt:lpstr>Descriptive Analysis</vt:lpstr>
      <vt:lpstr>Descriptive Analysis</vt:lpstr>
      <vt:lpstr>Descriptive Analysis</vt:lpstr>
      <vt:lpstr> Descriptive Analysis of Target Variable </vt:lpstr>
      <vt:lpstr>Descriptive Analysis of  Variables -Correlation</vt:lpstr>
      <vt:lpstr>Descriptive Analysis of Variables - Correlation</vt:lpstr>
      <vt:lpstr>Descriptive Analysis of Variables - Correlation</vt:lpstr>
      <vt:lpstr>Data Sources and their formats</vt:lpstr>
      <vt:lpstr> Data Sources and their formats </vt:lpstr>
      <vt:lpstr>Data Sources and their formats</vt:lpstr>
      <vt:lpstr>Data Sources and their formats</vt:lpstr>
      <vt:lpstr> Data Preprocessing </vt:lpstr>
      <vt:lpstr>Data Preprocessing </vt:lpstr>
      <vt:lpstr>Data Preprocessing</vt:lpstr>
      <vt:lpstr>Data Preprocessing </vt:lpstr>
      <vt:lpstr>Data Preprocessing </vt:lpstr>
      <vt:lpstr>Slide 28</vt:lpstr>
      <vt:lpstr>Slide 29</vt:lpstr>
      <vt:lpstr>Data Preprocessing </vt:lpstr>
      <vt:lpstr>Data Preprocessing –Outliers Treatment</vt:lpstr>
      <vt:lpstr>Slide 32</vt:lpstr>
      <vt:lpstr>Data Inputs- Logic- Output Relationships </vt:lpstr>
      <vt:lpstr>Data Inputs- Logic- Output Relationships</vt:lpstr>
      <vt:lpstr>Hardware and Software Requirements and Tools Used </vt:lpstr>
      <vt:lpstr>Exploratory Data Analysis</vt:lpstr>
      <vt:lpstr>Categorical data analysis</vt:lpstr>
      <vt:lpstr> Numerical data analysis </vt:lpstr>
      <vt:lpstr>Slide 39</vt:lpstr>
      <vt:lpstr>Slide 40</vt:lpstr>
      <vt:lpstr>Bivariate categorical analysis</vt:lpstr>
      <vt:lpstr>Bivariate numerical analysis</vt:lpstr>
      <vt:lpstr>Slide 43</vt:lpstr>
      <vt:lpstr>Slide 44</vt:lpstr>
      <vt:lpstr>Relation of YearBuilt &amp;GarageBlt with SalePrice</vt:lpstr>
      <vt:lpstr>Multivariate analysis</vt:lpstr>
      <vt:lpstr>Multivariate analysis</vt:lpstr>
      <vt:lpstr>Model/s Development and Evaluation </vt:lpstr>
      <vt:lpstr> Identification of possible problem-solving approaches (methods) </vt:lpstr>
      <vt:lpstr>Slide 50</vt:lpstr>
      <vt:lpstr>Testing of Identified Approaches (Algorithms) </vt:lpstr>
      <vt:lpstr>Key Metrics for success in solving problem under consideration</vt:lpstr>
      <vt:lpstr>Run and Evaluate selected Algorithms </vt:lpstr>
      <vt:lpstr>Slide 54</vt:lpstr>
      <vt:lpstr>Finalised Algorithm</vt:lpstr>
      <vt:lpstr>Interpretation of Result</vt:lpstr>
      <vt:lpstr>Visualization of Actual data &amp; Predicted data</vt:lpstr>
      <vt:lpstr>CONCLUSION</vt:lpstr>
      <vt:lpstr>Key Findings and Conclusions of the Study </vt:lpstr>
      <vt:lpstr>Learning Outcomes of the Study in respect of Data Science</vt:lpstr>
      <vt:lpstr>Limitations of this work and Scope for Future Work</vt:lpstr>
      <vt:lpstr>ThankYou</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HOUSING: PRICE PREDICTION PROJECT</dc:title>
  <dc:creator>Aseem</dc:creator>
  <cp:lastModifiedBy>ASUS</cp:lastModifiedBy>
  <cp:revision>47</cp:revision>
  <dcterms:created xsi:type="dcterms:W3CDTF">2021-06-29T15:35:58Z</dcterms:created>
  <dcterms:modified xsi:type="dcterms:W3CDTF">2023-01-19T09:21:28Z</dcterms:modified>
</cp:coreProperties>
</file>